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302" r:id="rId3"/>
    <p:sldId id="265" r:id="rId4"/>
    <p:sldId id="257" r:id="rId5"/>
    <p:sldId id="258" r:id="rId6"/>
    <p:sldId id="260" r:id="rId7"/>
    <p:sldId id="259" r:id="rId8"/>
    <p:sldId id="266" r:id="rId9"/>
    <p:sldId id="267" r:id="rId10"/>
    <p:sldId id="268" r:id="rId11"/>
    <p:sldId id="274" r:id="rId12"/>
    <p:sldId id="272" r:id="rId13"/>
    <p:sldId id="273" r:id="rId14"/>
    <p:sldId id="275" r:id="rId15"/>
    <p:sldId id="261" r:id="rId16"/>
    <p:sldId id="262" r:id="rId17"/>
    <p:sldId id="263" r:id="rId18"/>
    <p:sldId id="264"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270" r:id="rId45"/>
    <p:sldId id="269" r:id="rId46"/>
    <p:sldId id="301" r:id="rId4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p:scale>
          <a:sx n="75" d="100"/>
          <a:sy n="75" d="100"/>
        </p:scale>
        <p:origin x="316"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CCDCE-5872-44DB-89CE-33142CC72675}" type="datetimeFigureOut">
              <a:rPr kumimoji="1" lang="ja-JP" altLang="en-US" smtClean="0"/>
              <a:t>2024/8/6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1F24A1-F20C-42C2-8A0C-CE3B1430E580}" type="slidenum">
              <a:rPr kumimoji="1" lang="ja-JP" altLang="en-US" smtClean="0"/>
              <a:t>‹#›</a:t>
            </a:fld>
            <a:endParaRPr kumimoji="1" lang="ja-JP" altLang="en-US"/>
          </a:p>
        </p:txBody>
      </p:sp>
    </p:spTree>
    <p:extLst>
      <p:ext uri="{BB962C8B-B14F-4D97-AF65-F5344CB8AC3E}">
        <p14:creationId xmlns:p14="http://schemas.microsoft.com/office/powerpoint/2010/main" val="25880959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DA1F24A1-F20C-42C2-8A0C-CE3B1430E580}" type="slidenum">
              <a:rPr kumimoji="1" lang="ja-JP" altLang="en-US" smtClean="0"/>
              <a:t>6</a:t>
            </a:fld>
            <a:endParaRPr kumimoji="1" lang="ja-JP" altLang="en-US"/>
          </a:p>
        </p:txBody>
      </p:sp>
    </p:spTree>
    <p:extLst>
      <p:ext uri="{BB962C8B-B14F-4D97-AF65-F5344CB8AC3E}">
        <p14:creationId xmlns:p14="http://schemas.microsoft.com/office/powerpoint/2010/main" val="4151888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DA1F24A1-F20C-42C2-8A0C-CE3B1430E580}" type="slidenum">
              <a:rPr kumimoji="1" lang="ja-JP" altLang="en-US" smtClean="0"/>
              <a:t>8</a:t>
            </a:fld>
            <a:endParaRPr kumimoji="1" lang="ja-JP" altLang="en-US"/>
          </a:p>
        </p:txBody>
      </p:sp>
    </p:spTree>
    <p:extLst>
      <p:ext uri="{BB962C8B-B14F-4D97-AF65-F5344CB8AC3E}">
        <p14:creationId xmlns:p14="http://schemas.microsoft.com/office/powerpoint/2010/main" val="4025650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A1F24A1-F20C-42C2-8A0C-CE3B1430E580}" type="slidenum">
              <a:rPr kumimoji="1" lang="ja-JP" altLang="en-US" smtClean="0"/>
              <a:t>9</a:t>
            </a:fld>
            <a:endParaRPr kumimoji="1" lang="ja-JP" altLang="en-US"/>
          </a:p>
        </p:txBody>
      </p:sp>
    </p:spTree>
    <p:extLst>
      <p:ext uri="{BB962C8B-B14F-4D97-AF65-F5344CB8AC3E}">
        <p14:creationId xmlns:p14="http://schemas.microsoft.com/office/powerpoint/2010/main" val="3614204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DA1F24A1-F20C-42C2-8A0C-CE3B1430E580}" type="slidenum">
              <a:rPr kumimoji="1" lang="ja-JP" altLang="en-US" smtClean="0"/>
              <a:t>11</a:t>
            </a:fld>
            <a:endParaRPr kumimoji="1" lang="ja-JP" altLang="en-US"/>
          </a:p>
        </p:txBody>
      </p:sp>
    </p:spTree>
    <p:extLst>
      <p:ext uri="{BB962C8B-B14F-4D97-AF65-F5344CB8AC3E}">
        <p14:creationId xmlns:p14="http://schemas.microsoft.com/office/powerpoint/2010/main" val="3016277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DA1F24A1-F20C-42C2-8A0C-CE3B1430E580}" type="slidenum">
              <a:rPr kumimoji="1" lang="ja-JP" altLang="en-US" smtClean="0"/>
              <a:t>19</a:t>
            </a:fld>
            <a:endParaRPr kumimoji="1" lang="ja-JP" altLang="en-US"/>
          </a:p>
        </p:txBody>
      </p:sp>
    </p:spTree>
    <p:extLst>
      <p:ext uri="{BB962C8B-B14F-4D97-AF65-F5344CB8AC3E}">
        <p14:creationId xmlns:p14="http://schemas.microsoft.com/office/powerpoint/2010/main" val="1159145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DA1F24A1-F20C-42C2-8A0C-CE3B1430E580}" type="slidenum">
              <a:rPr kumimoji="1" lang="ja-JP" altLang="en-US" smtClean="0"/>
              <a:t>21</a:t>
            </a:fld>
            <a:endParaRPr kumimoji="1" lang="ja-JP" altLang="en-US"/>
          </a:p>
        </p:txBody>
      </p:sp>
    </p:spTree>
    <p:extLst>
      <p:ext uri="{BB962C8B-B14F-4D97-AF65-F5344CB8AC3E}">
        <p14:creationId xmlns:p14="http://schemas.microsoft.com/office/powerpoint/2010/main" val="229250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DA1F24A1-F20C-42C2-8A0C-CE3B1430E580}" type="slidenum">
              <a:rPr kumimoji="1" lang="ja-JP" altLang="en-US" smtClean="0"/>
              <a:t>22</a:t>
            </a:fld>
            <a:endParaRPr kumimoji="1" lang="ja-JP" altLang="en-US"/>
          </a:p>
        </p:txBody>
      </p:sp>
    </p:spTree>
    <p:extLst>
      <p:ext uri="{BB962C8B-B14F-4D97-AF65-F5344CB8AC3E}">
        <p14:creationId xmlns:p14="http://schemas.microsoft.com/office/powerpoint/2010/main" val="2054163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地図</a:t>
            </a:r>
            <a:r>
              <a:rPr lang="ja-JP" altLang="en-US" dirty="0"/>
              <a:t>を</a:t>
            </a:r>
            <a:r>
              <a:rPr kumimoji="1" lang="ja-JP" altLang="en-US" dirty="0"/>
              <a:t>移動させた際に円の移動未実装</a:t>
            </a:r>
            <a:endParaRPr kumimoji="1" lang="en-US" altLang="ja-JP" dirty="0"/>
          </a:p>
        </p:txBody>
      </p:sp>
      <p:sp>
        <p:nvSpPr>
          <p:cNvPr id="4" name="スライド番号プレースホルダー 3"/>
          <p:cNvSpPr>
            <a:spLocks noGrp="1"/>
          </p:cNvSpPr>
          <p:nvPr>
            <p:ph type="sldNum" sz="quarter" idx="5"/>
          </p:nvPr>
        </p:nvSpPr>
        <p:spPr/>
        <p:txBody>
          <a:bodyPr/>
          <a:lstStyle/>
          <a:p>
            <a:fld id="{DA1F24A1-F20C-42C2-8A0C-CE3B1430E580}" type="slidenum">
              <a:rPr kumimoji="1" lang="ja-JP" altLang="en-US" smtClean="0"/>
              <a:t>24</a:t>
            </a:fld>
            <a:endParaRPr kumimoji="1" lang="ja-JP" altLang="en-US"/>
          </a:p>
        </p:txBody>
      </p:sp>
    </p:spTree>
    <p:extLst>
      <p:ext uri="{BB962C8B-B14F-4D97-AF65-F5344CB8AC3E}">
        <p14:creationId xmlns:p14="http://schemas.microsoft.com/office/powerpoint/2010/main" val="280722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A1F24A1-F20C-42C2-8A0C-CE3B1430E580}" type="slidenum">
              <a:rPr kumimoji="1" lang="ja-JP" altLang="en-US" smtClean="0"/>
              <a:t>46</a:t>
            </a:fld>
            <a:endParaRPr kumimoji="1" lang="ja-JP" altLang="en-US"/>
          </a:p>
        </p:txBody>
      </p:sp>
    </p:spTree>
    <p:extLst>
      <p:ext uri="{BB962C8B-B14F-4D97-AF65-F5344CB8AC3E}">
        <p14:creationId xmlns:p14="http://schemas.microsoft.com/office/powerpoint/2010/main" val="1709885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564A84-669E-4E59-91ED-BCC1DB9189E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33815D2-5BA5-4874-A483-16F3EC4D31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CAAA460-7DCE-493A-B53D-43E4894CEE6F}"/>
              </a:ext>
            </a:extLst>
          </p:cNvPr>
          <p:cNvSpPr>
            <a:spLocks noGrp="1"/>
          </p:cNvSpPr>
          <p:nvPr>
            <p:ph type="dt" sz="half" idx="10"/>
          </p:nvPr>
        </p:nvSpPr>
        <p:spPr/>
        <p:txBody>
          <a:bodyPr/>
          <a:lstStyle/>
          <a:p>
            <a:fld id="{ACFC5509-547E-4E39-AE65-6A39E2A7BF07}" type="datetimeFigureOut">
              <a:rPr kumimoji="1" lang="ja-JP" altLang="en-US" smtClean="0"/>
              <a:t>2024/8/5</a:t>
            </a:fld>
            <a:endParaRPr kumimoji="1" lang="ja-JP" altLang="en-US"/>
          </a:p>
        </p:txBody>
      </p:sp>
      <p:sp>
        <p:nvSpPr>
          <p:cNvPr id="5" name="フッター プレースホルダー 4">
            <a:extLst>
              <a:ext uri="{FF2B5EF4-FFF2-40B4-BE49-F238E27FC236}">
                <a16:creationId xmlns:a16="http://schemas.microsoft.com/office/drawing/2014/main" id="{E8BB1268-3573-429E-BDB7-094D2CCB5AE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C43EFD3-8B36-4311-BB13-614F94E91C3B}"/>
              </a:ext>
            </a:extLst>
          </p:cNvPr>
          <p:cNvSpPr>
            <a:spLocks noGrp="1"/>
          </p:cNvSpPr>
          <p:nvPr>
            <p:ph type="sldNum" sz="quarter" idx="12"/>
          </p:nvPr>
        </p:nvSpPr>
        <p:spPr/>
        <p:txBody>
          <a:bodyPr/>
          <a:lstStyle/>
          <a:p>
            <a:fld id="{C27C8A8A-CD72-48FC-B9B1-0E3ADC9F96B6}" type="slidenum">
              <a:rPr kumimoji="1" lang="ja-JP" altLang="en-US" smtClean="0"/>
              <a:t>‹#›</a:t>
            </a:fld>
            <a:endParaRPr kumimoji="1" lang="ja-JP" altLang="en-US"/>
          </a:p>
        </p:txBody>
      </p:sp>
    </p:spTree>
    <p:extLst>
      <p:ext uri="{BB962C8B-B14F-4D97-AF65-F5344CB8AC3E}">
        <p14:creationId xmlns:p14="http://schemas.microsoft.com/office/powerpoint/2010/main" val="992236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D9E736-04D7-4544-8E5D-EAD2F5248E6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6E33476-8074-43A4-A1D7-A2ECACA2C82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74A1657-74A5-45CC-83E4-74CC3279474E}"/>
              </a:ext>
            </a:extLst>
          </p:cNvPr>
          <p:cNvSpPr>
            <a:spLocks noGrp="1"/>
          </p:cNvSpPr>
          <p:nvPr>
            <p:ph type="dt" sz="half" idx="10"/>
          </p:nvPr>
        </p:nvSpPr>
        <p:spPr/>
        <p:txBody>
          <a:bodyPr/>
          <a:lstStyle/>
          <a:p>
            <a:fld id="{ACFC5509-547E-4E39-AE65-6A39E2A7BF07}" type="datetimeFigureOut">
              <a:rPr kumimoji="1" lang="ja-JP" altLang="en-US" smtClean="0"/>
              <a:t>2024/8/5</a:t>
            </a:fld>
            <a:endParaRPr kumimoji="1" lang="ja-JP" altLang="en-US"/>
          </a:p>
        </p:txBody>
      </p:sp>
      <p:sp>
        <p:nvSpPr>
          <p:cNvPr id="5" name="フッター プレースホルダー 4">
            <a:extLst>
              <a:ext uri="{FF2B5EF4-FFF2-40B4-BE49-F238E27FC236}">
                <a16:creationId xmlns:a16="http://schemas.microsoft.com/office/drawing/2014/main" id="{9EDA8852-4296-4BE3-BFA7-7430A1D1F11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F9F85B5-BF5F-4EDB-9188-ECB5DAF04A31}"/>
              </a:ext>
            </a:extLst>
          </p:cNvPr>
          <p:cNvSpPr>
            <a:spLocks noGrp="1"/>
          </p:cNvSpPr>
          <p:nvPr>
            <p:ph type="sldNum" sz="quarter" idx="12"/>
          </p:nvPr>
        </p:nvSpPr>
        <p:spPr/>
        <p:txBody>
          <a:bodyPr/>
          <a:lstStyle/>
          <a:p>
            <a:fld id="{C27C8A8A-CD72-48FC-B9B1-0E3ADC9F96B6}" type="slidenum">
              <a:rPr kumimoji="1" lang="ja-JP" altLang="en-US" smtClean="0"/>
              <a:t>‹#›</a:t>
            </a:fld>
            <a:endParaRPr kumimoji="1" lang="ja-JP" altLang="en-US"/>
          </a:p>
        </p:txBody>
      </p:sp>
    </p:spTree>
    <p:extLst>
      <p:ext uri="{BB962C8B-B14F-4D97-AF65-F5344CB8AC3E}">
        <p14:creationId xmlns:p14="http://schemas.microsoft.com/office/powerpoint/2010/main" val="3532411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2B47B01-8E97-41E7-9328-5B718B72F16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FEB6309-6888-40EE-A6D7-88A81C06080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4FFCA32-EBA6-4C38-A221-AE9C1B7232EC}"/>
              </a:ext>
            </a:extLst>
          </p:cNvPr>
          <p:cNvSpPr>
            <a:spLocks noGrp="1"/>
          </p:cNvSpPr>
          <p:nvPr>
            <p:ph type="dt" sz="half" idx="10"/>
          </p:nvPr>
        </p:nvSpPr>
        <p:spPr/>
        <p:txBody>
          <a:bodyPr/>
          <a:lstStyle/>
          <a:p>
            <a:fld id="{ACFC5509-547E-4E39-AE65-6A39E2A7BF07}" type="datetimeFigureOut">
              <a:rPr kumimoji="1" lang="ja-JP" altLang="en-US" smtClean="0"/>
              <a:t>2024/8/5</a:t>
            </a:fld>
            <a:endParaRPr kumimoji="1" lang="ja-JP" altLang="en-US"/>
          </a:p>
        </p:txBody>
      </p:sp>
      <p:sp>
        <p:nvSpPr>
          <p:cNvPr id="5" name="フッター プレースホルダー 4">
            <a:extLst>
              <a:ext uri="{FF2B5EF4-FFF2-40B4-BE49-F238E27FC236}">
                <a16:creationId xmlns:a16="http://schemas.microsoft.com/office/drawing/2014/main" id="{0CD54373-94C2-4309-ACCF-0E56FF46BF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A878F7F-19E0-4967-8729-5477EB997FC5}"/>
              </a:ext>
            </a:extLst>
          </p:cNvPr>
          <p:cNvSpPr>
            <a:spLocks noGrp="1"/>
          </p:cNvSpPr>
          <p:nvPr>
            <p:ph type="sldNum" sz="quarter" idx="12"/>
          </p:nvPr>
        </p:nvSpPr>
        <p:spPr/>
        <p:txBody>
          <a:bodyPr/>
          <a:lstStyle/>
          <a:p>
            <a:fld id="{C27C8A8A-CD72-48FC-B9B1-0E3ADC9F96B6}" type="slidenum">
              <a:rPr kumimoji="1" lang="ja-JP" altLang="en-US" smtClean="0"/>
              <a:t>‹#›</a:t>
            </a:fld>
            <a:endParaRPr kumimoji="1" lang="ja-JP" altLang="en-US"/>
          </a:p>
        </p:txBody>
      </p:sp>
    </p:spTree>
    <p:extLst>
      <p:ext uri="{BB962C8B-B14F-4D97-AF65-F5344CB8AC3E}">
        <p14:creationId xmlns:p14="http://schemas.microsoft.com/office/powerpoint/2010/main" val="995043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654BED-45FF-4BFD-949E-33A9811808C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0DC9B3-5EB4-4BCB-8AAC-E8F2F6DEFE6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E80359D-51A2-4E35-A53D-3C9C798F3307}"/>
              </a:ext>
            </a:extLst>
          </p:cNvPr>
          <p:cNvSpPr>
            <a:spLocks noGrp="1"/>
          </p:cNvSpPr>
          <p:nvPr>
            <p:ph type="dt" sz="half" idx="10"/>
          </p:nvPr>
        </p:nvSpPr>
        <p:spPr/>
        <p:txBody>
          <a:bodyPr/>
          <a:lstStyle/>
          <a:p>
            <a:fld id="{ACFC5509-547E-4E39-AE65-6A39E2A7BF07}" type="datetimeFigureOut">
              <a:rPr kumimoji="1" lang="ja-JP" altLang="en-US" smtClean="0"/>
              <a:t>2024/8/5</a:t>
            </a:fld>
            <a:endParaRPr kumimoji="1" lang="ja-JP" altLang="en-US"/>
          </a:p>
        </p:txBody>
      </p:sp>
      <p:sp>
        <p:nvSpPr>
          <p:cNvPr id="5" name="フッター プレースホルダー 4">
            <a:extLst>
              <a:ext uri="{FF2B5EF4-FFF2-40B4-BE49-F238E27FC236}">
                <a16:creationId xmlns:a16="http://schemas.microsoft.com/office/drawing/2014/main" id="{D8B0DC83-166F-490A-B8C6-8699A448878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2D91DFE-FFCC-4FDC-9DF5-A803A0D0E6D9}"/>
              </a:ext>
            </a:extLst>
          </p:cNvPr>
          <p:cNvSpPr>
            <a:spLocks noGrp="1"/>
          </p:cNvSpPr>
          <p:nvPr>
            <p:ph type="sldNum" sz="quarter" idx="12"/>
          </p:nvPr>
        </p:nvSpPr>
        <p:spPr/>
        <p:txBody>
          <a:bodyPr/>
          <a:lstStyle/>
          <a:p>
            <a:fld id="{C27C8A8A-CD72-48FC-B9B1-0E3ADC9F96B6}" type="slidenum">
              <a:rPr kumimoji="1" lang="ja-JP" altLang="en-US" smtClean="0"/>
              <a:t>‹#›</a:t>
            </a:fld>
            <a:endParaRPr kumimoji="1" lang="ja-JP" altLang="en-US"/>
          </a:p>
        </p:txBody>
      </p:sp>
    </p:spTree>
    <p:extLst>
      <p:ext uri="{BB962C8B-B14F-4D97-AF65-F5344CB8AC3E}">
        <p14:creationId xmlns:p14="http://schemas.microsoft.com/office/powerpoint/2010/main" val="1941565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08A256-E7B7-4E3A-BFFE-1093016D8BF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98F0083-7027-4073-9C96-B081A33A78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0AFC5A2-F76A-483F-B0BE-177DB3F4F20D}"/>
              </a:ext>
            </a:extLst>
          </p:cNvPr>
          <p:cNvSpPr>
            <a:spLocks noGrp="1"/>
          </p:cNvSpPr>
          <p:nvPr>
            <p:ph type="dt" sz="half" idx="10"/>
          </p:nvPr>
        </p:nvSpPr>
        <p:spPr/>
        <p:txBody>
          <a:bodyPr/>
          <a:lstStyle/>
          <a:p>
            <a:fld id="{ACFC5509-547E-4E39-AE65-6A39E2A7BF07}" type="datetimeFigureOut">
              <a:rPr kumimoji="1" lang="ja-JP" altLang="en-US" smtClean="0"/>
              <a:t>2024/8/5</a:t>
            </a:fld>
            <a:endParaRPr kumimoji="1" lang="ja-JP" altLang="en-US"/>
          </a:p>
        </p:txBody>
      </p:sp>
      <p:sp>
        <p:nvSpPr>
          <p:cNvPr id="5" name="フッター プレースホルダー 4">
            <a:extLst>
              <a:ext uri="{FF2B5EF4-FFF2-40B4-BE49-F238E27FC236}">
                <a16:creationId xmlns:a16="http://schemas.microsoft.com/office/drawing/2014/main" id="{FB4272A7-8189-4B81-8CEE-E57EFCE435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1AAB77D-D83E-4656-AB59-054F7AEDC9EF}"/>
              </a:ext>
            </a:extLst>
          </p:cNvPr>
          <p:cNvSpPr>
            <a:spLocks noGrp="1"/>
          </p:cNvSpPr>
          <p:nvPr>
            <p:ph type="sldNum" sz="quarter" idx="12"/>
          </p:nvPr>
        </p:nvSpPr>
        <p:spPr/>
        <p:txBody>
          <a:bodyPr/>
          <a:lstStyle/>
          <a:p>
            <a:fld id="{C27C8A8A-CD72-48FC-B9B1-0E3ADC9F96B6}" type="slidenum">
              <a:rPr kumimoji="1" lang="ja-JP" altLang="en-US" smtClean="0"/>
              <a:t>‹#›</a:t>
            </a:fld>
            <a:endParaRPr kumimoji="1" lang="ja-JP" altLang="en-US"/>
          </a:p>
        </p:txBody>
      </p:sp>
    </p:spTree>
    <p:extLst>
      <p:ext uri="{BB962C8B-B14F-4D97-AF65-F5344CB8AC3E}">
        <p14:creationId xmlns:p14="http://schemas.microsoft.com/office/powerpoint/2010/main" val="1441562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81E37-9166-4972-9F81-9F3C9C7A97A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B4F8A5A-2796-49B3-9DBE-F8DE825E158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BC0507B-6BAA-4317-925F-E73AFCEF7E7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A826544-3A0D-4FBF-9122-3E4915675B7A}"/>
              </a:ext>
            </a:extLst>
          </p:cNvPr>
          <p:cNvSpPr>
            <a:spLocks noGrp="1"/>
          </p:cNvSpPr>
          <p:nvPr>
            <p:ph type="dt" sz="half" idx="10"/>
          </p:nvPr>
        </p:nvSpPr>
        <p:spPr/>
        <p:txBody>
          <a:bodyPr/>
          <a:lstStyle/>
          <a:p>
            <a:fld id="{ACFC5509-547E-4E39-AE65-6A39E2A7BF07}" type="datetimeFigureOut">
              <a:rPr kumimoji="1" lang="ja-JP" altLang="en-US" smtClean="0"/>
              <a:t>2024/8/5</a:t>
            </a:fld>
            <a:endParaRPr kumimoji="1" lang="ja-JP" altLang="en-US"/>
          </a:p>
        </p:txBody>
      </p:sp>
      <p:sp>
        <p:nvSpPr>
          <p:cNvPr id="6" name="フッター プレースホルダー 5">
            <a:extLst>
              <a:ext uri="{FF2B5EF4-FFF2-40B4-BE49-F238E27FC236}">
                <a16:creationId xmlns:a16="http://schemas.microsoft.com/office/drawing/2014/main" id="{33B73F44-EFA0-4BD7-B8C5-319787BE870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861A095-22A9-4ED9-B870-2E19EE061507}"/>
              </a:ext>
            </a:extLst>
          </p:cNvPr>
          <p:cNvSpPr>
            <a:spLocks noGrp="1"/>
          </p:cNvSpPr>
          <p:nvPr>
            <p:ph type="sldNum" sz="quarter" idx="12"/>
          </p:nvPr>
        </p:nvSpPr>
        <p:spPr/>
        <p:txBody>
          <a:bodyPr/>
          <a:lstStyle/>
          <a:p>
            <a:fld id="{C27C8A8A-CD72-48FC-B9B1-0E3ADC9F96B6}" type="slidenum">
              <a:rPr kumimoji="1" lang="ja-JP" altLang="en-US" smtClean="0"/>
              <a:t>‹#›</a:t>
            </a:fld>
            <a:endParaRPr kumimoji="1" lang="ja-JP" altLang="en-US"/>
          </a:p>
        </p:txBody>
      </p:sp>
    </p:spTree>
    <p:extLst>
      <p:ext uri="{BB962C8B-B14F-4D97-AF65-F5344CB8AC3E}">
        <p14:creationId xmlns:p14="http://schemas.microsoft.com/office/powerpoint/2010/main" val="2625564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5668A-E518-496D-B549-F4639582D06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36529DC-069A-4837-B8B5-E10F16290E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B25D020-C016-471F-9B27-BD5D346D70F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A66A5DC-844B-4D34-BE68-BD7D8C2808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1AD9A35-7674-4164-BE6F-E6DBFDDA27F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247FD73-D33D-4E75-97BF-B6976D48F345}"/>
              </a:ext>
            </a:extLst>
          </p:cNvPr>
          <p:cNvSpPr>
            <a:spLocks noGrp="1"/>
          </p:cNvSpPr>
          <p:nvPr>
            <p:ph type="dt" sz="half" idx="10"/>
          </p:nvPr>
        </p:nvSpPr>
        <p:spPr/>
        <p:txBody>
          <a:bodyPr/>
          <a:lstStyle/>
          <a:p>
            <a:fld id="{ACFC5509-547E-4E39-AE65-6A39E2A7BF07}" type="datetimeFigureOut">
              <a:rPr kumimoji="1" lang="ja-JP" altLang="en-US" smtClean="0"/>
              <a:t>2024/8/5</a:t>
            </a:fld>
            <a:endParaRPr kumimoji="1" lang="ja-JP" altLang="en-US"/>
          </a:p>
        </p:txBody>
      </p:sp>
      <p:sp>
        <p:nvSpPr>
          <p:cNvPr id="8" name="フッター プレースホルダー 7">
            <a:extLst>
              <a:ext uri="{FF2B5EF4-FFF2-40B4-BE49-F238E27FC236}">
                <a16:creationId xmlns:a16="http://schemas.microsoft.com/office/drawing/2014/main" id="{8C967513-AEF2-4683-80EB-BF592F8A1A1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FC09C7C-AAA0-4EB9-98AD-5ECDC83BC05D}"/>
              </a:ext>
            </a:extLst>
          </p:cNvPr>
          <p:cNvSpPr>
            <a:spLocks noGrp="1"/>
          </p:cNvSpPr>
          <p:nvPr>
            <p:ph type="sldNum" sz="quarter" idx="12"/>
          </p:nvPr>
        </p:nvSpPr>
        <p:spPr/>
        <p:txBody>
          <a:bodyPr/>
          <a:lstStyle/>
          <a:p>
            <a:fld id="{C27C8A8A-CD72-48FC-B9B1-0E3ADC9F96B6}" type="slidenum">
              <a:rPr kumimoji="1" lang="ja-JP" altLang="en-US" smtClean="0"/>
              <a:t>‹#›</a:t>
            </a:fld>
            <a:endParaRPr kumimoji="1" lang="ja-JP" altLang="en-US"/>
          </a:p>
        </p:txBody>
      </p:sp>
    </p:spTree>
    <p:extLst>
      <p:ext uri="{BB962C8B-B14F-4D97-AF65-F5344CB8AC3E}">
        <p14:creationId xmlns:p14="http://schemas.microsoft.com/office/powerpoint/2010/main" val="1329947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EF1FD-E56B-4C8C-87FA-A3BDD0D98B7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32B7458-1F8D-46D1-98A6-CDE495DC481E}"/>
              </a:ext>
            </a:extLst>
          </p:cNvPr>
          <p:cNvSpPr>
            <a:spLocks noGrp="1"/>
          </p:cNvSpPr>
          <p:nvPr>
            <p:ph type="dt" sz="half" idx="10"/>
          </p:nvPr>
        </p:nvSpPr>
        <p:spPr/>
        <p:txBody>
          <a:bodyPr/>
          <a:lstStyle/>
          <a:p>
            <a:fld id="{ACFC5509-547E-4E39-AE65-6A39E2A7BF07}" type="datetimeFigureOut">
              <a:rPr kumimoji="1" lang="ja-JP" altLang="en-US" smtClean="0"/>
              <a:t>2024/8/5</a:t>
            </a:fld>
            <a:endParaRPr kumimoji="1" lang="ja-JP" altLang="en-US"/>
          </a:p>
        </p:txBody>
      </p:sp>
      <p:sp>
        <p:nvSpPr>
          <p:cNvPr id="4" name="フッター プレースホルダー 3">
            <a:extLst>
              <a:ext uri="{FF2B5EF4-FFF2-40B4-BE49-F238E27FC236}">
                <a16:creationId xmlns:a16="http://schemas.microsoft.com/office/drawing/2014/main" id="{C3B45881-3BF1-48E3-8B68-58C175E84BA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0C1F63F-A644-4FA3-814F-7443D0F1FC54}"/>
              </a:ext>
            </a:extLst>
          </p:cNvPr>
          <p:cNvSpPr>
            <a:spLocks noGrp="1"/>
          </p:cNvSpPr>
          <p:nvPr>
            <p:ph type="sldNum" sz="quarter" idx="12"/>
          </p:nvPr>
        </p:nvSpPr>
        <p:spPr/>
        <p:txBody>
          <a:bodyPr/>
          <a:lstStyle/>
          <a:p>
            <a:fld id="{C27C8A8A-CD72-48FC-B9B1-0E3ADC9F96B6}" type="slidenum">
              <a:rPr kumimoji="1" lang="ja-JP" altLang="en-US" smtClean="0"/>
              <a:t>‹#›</a:t>
            </a:fld>
            <a:endParaRPr kumimoji="1" lang="ja-JP" altLang="en-US"/>
          </a:p>
        </p:txBody>
      </p:sp>
    </p:spTree>
    <p:extLst>
      <p:ext uri="{BB962C8B-B14F-4D97-AF65-F5344CB8AC3E}">
        <p14:creationId xmlns:p14="http://schemas.microsoft.com/office/powerpoint/2010/main" val="3389175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7B3B6F5-A0BE-43D9-8A39-A7ABF62FB246}"/>
              </a:ext>
            </a:extLst>
          </p:cNvPr>
          <p:cNvSpPr>
            <a:spLocks noGrp="1"/>
          </p:cNvSpPr>
          <p:nvPr>
            <p:ph type="dt" sz="half" idx="10"/>
          </p:nvPr>
        </p:nvSpPr>
        <p:spPr/>
        <p:txBody>
          <a:bodyPr/>
          <a:lstStyle/>
          <a:p>
            <a:fld id="{ACFC5509-547E-4E39-AE65-6A39E2A7BF07}" type="datetimeFigureOut">
              <a:rPr kumimoji="1" lang="ja-JP" altLang="en-US" smtClean="0"/>
              <a:t>2024/8/5</a:t>
            </a:fld>
            <a:endParaRPr kumimoji="1" lang="ja-JP" altLang="en-US"/>
          </a:p>
        </p:txBody>
      </p:sp>
      <p:sp>
        <p:nvSpPr>
          <p:cNvPr id="3" name="フッター プレースホルダー 2">
            <a:extLst>
              <a:ext uri="{FF2B5EF4-FFF2-40B4-BE49-F238E27FC236}">
                <a16:creationId xmlns:a16="http://schemas.microsoft.com/office/drawing/2014/main" id="{609D699A-FFED-4159-9A28-9CBEDD529B4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6168C16-E2DE-476F-8B32-4970D7FC6B8D}"/>
              </a:ext>
            </a:extLst>
          </p:cNvPr>
          <p:cNvSpPr>
            <a:spLocks noGrp="1"/>
          </p:cNvSpPr>
          <p:nvPr>
            <p:ph type="sldNum" sz="quarter" idx="12"/>
          </p:nvPr>
        </p:nvSpPr>
        <p:spPr/>
        <p:txBody>
          <a:bodyPr/>
          <a:lstStyle/>
          <a:p>
            <a:fld id="{C27C8A8A-CD72-48FC-B9B1-0E3ADC9F96B6}" type="slidenum">
              <a:rPr kumimoji="1" lang="ja-JP" altLang="en-US" smtClean="0"/>
              <a:t>‹#›</a:t>
            </a:fld>
            <a:endParaRPr kumimoji="1" lang="ja-JP" altLang="en-US"/>
          </a:p>
        </p:txBody>
      </p:sp>
    </p:spTree>
    <p:extLst>
      <p:ext uri="{BB962C8B-B14F-4D97-AF65-F5344CB8AC3E}">
        <p14:creationId xmlns:p14="http://schemas.microsoft.com/office/powerpoint/2010/main" val="3881409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5B024F-0B72-4688-96DB-981BE653F76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B50F886-6BF1-46FA-809F-0A9C3BA77C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F902324-3FF5-46C0-BF8B-7177B9935D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A3CD540-7BB5-4B10-99DA-A604878B757C}"/>
              </a:ext>
            </a:extLst>
          </p:cNvPr>
          <p:cNvSpPr>
            <a:spLocks noGrp="1"/>
          </p:cNvSpPr>
          <p:nvPr>
            <p:ph type="dt" sz="half" idx="10"/>
          </p:nvPr>
        </p:nvSpPr>
        <p:spPr/>
        <p:txBody>
          <a:bodyPr/>
          <a:lstStyle/>
          <a:p>
            <a:fld id="{ACFC5509-547E-4E39-AE65-6A39E2A7BF07}" type="datetimeFigureOut">
              <a:rPr kumimoji="1" lang="ja-JP" altLang="en-US" smtClean="0"/>
              <a:t>2024/8/5</a:t>
            </a:fld>
            <a:endParaRPr kumimoji="1" lang="ja-JP" altLang="en-US"/>
          </a:p>
        </p:txBody>
      </p:sp>
      <p:sp>
        <p:nvSpPr>
          <p:cNvPr id="6" name="フッター プレースホルダー 5">
            <a:extLst>
              <a:ext uri="{FF2B5EF4-FFF2-40B4-BE49-F238E27FC236}">
                <a16:creationId xmlns:a16="http://schemas.microsoft.com/office/drawing/2014/main" id="{B5BB3027-CE6C-4849-B8EE-16DA649AA61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21BF894-BF0B-4225-AB82-3F2AFEA43462}"/>
              </a:ext>
            </a:extLst>
          </p:cNvPr>
          <p:cNvSpPr>
            <a:spLocks noGrp="1"/>
          </p:cNvSpPr>
          <p:nvPr>
            <p:ph type="sldNum" sz="quarter" idx="12"/>
          </p:nvPr>
        </p:nvSpPr>
        <p:spPr/>
        <p:txBody>
          <a:bodyPr/>
          <a:lstStyle/>
          <a:p>
            <a:fld id="{C27C8A8A-CD72-48FC-B9B1-0E3ADC9F96B6}" type="slidenum">
              <a:rPr kumimoji="1" lang="ja-JP" altLang="en-US" smtClean="0"/>
              <a:t>‹#›</a:t>
            </a:fld>
            <a:endParaRPr kumimoji="1" lang="ja-JP" altLang="en-US"/>
          </a:p>
        </p:txBody>
      </p:sp>
    </p:spTree>
    <p:extLst>
      <p:ext uri="{BB962C8B-B14F-4D97-AF65-F5344CB8AC3E}">
        <p14:creationId xmlns:p14="http://schemas.microsoft.com/office/powerpoint/2010/main" val="1191859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EF4491-7051-42FF-AB42-274891777E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542AEFF-D8CE-4FF2-AC09-FBBCA3FD0C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5CE9D8C-C3DE-458D-9B6D-810008E8D4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5512098-3298-4ACE-A67F-D66F720B3D23}"/>
              </a:ext>
            </a:extLst>
          </p:cNvPr>
          <p:cNvSpPr>
            <a:spLocks noGrp="1"/>
          </p:cNvSpPr>
          <p:nvPr>
            <p:ph type="dt" sz="half" idx="10"/>
          </p:nvPr>
        </p:nvSpPr>
        <p:spPr/>
        <p:txBody>
          <a:bodyPr/>
          <a:lstStyle/>
          <a:p>
            <a:fld id="{ACFC5509-547E-4E39-AE65-6A39E2A7BF07}" type="datetimeFigureOut">
              <a:rPr kumimoji="1" lang="ja-JP" altLang="en-US" smtClean="0"/>
              <a:t>2024/8/5</a:t>
            </a:fld>
            <a:endParaRPr kumimoji="1" lang="ja-JP" altLang="en-US"/>
          </a:p>
        </p:txBody>
      </p:sp>
      <p:sp>
        <p:nvSpPr>
          <p:cNvPr id="6" name="フッター プレースホルダー 5">
            <a:extLst>
              <a:ext uri="{FF2B5EF4-FFF2-40B4-BE49-F238E27FC236}">
                <a16:creationId xmlns:a16="http://schemas.microsoft.com/office/drawing/2014/main" id="{910D7D36-E6C4-4BDD-8AB1-AB71C81011D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C49FE32-C66F-4681-A007-19F64A91BB21}"/>
              </a:ext>
            </a:extLst>
          </p:cNvPr>
          <p:cNvSpPr>
            <a:spLocks noGrp="1"/>
          </p:cNvSpPr>
          <p:nvPr>
            <p:ph type="sldNum" sz="quarter" idx="12"/>
          </p:nvPr>
        </p:nvSpPr>
        <p:spPr/>
        <p:txBody>
          <a:bodyPr/>
          <a:lstStyle/>
          <a:p>
            <a:fld id="{C27C8A8A-CD72-48FC-B9B1-0E3ADC9F96B6}" type="slidenum">
              <a:rPr kumimoji="1" lang="ja-JP" altLang="en-US" smtClean="0"/>
              <a:t>‹#›</a:t>
            </a:fld>
            <a:endParaRPr kumimoji="1" lang="ja-JP" altLang="en-US"/>
          </a:p>
        </p:txBody>
      </p:sp>
    </p:spTree>
    <p:extLst>
      <p:ext uri="{BB962C8B-B14F-4D97-AF65-F5344CB8AC3E}">
        <p14:creationId xmlns:p14="http://schemas.microsoft.com/office/powerpoint/2010/main" val="1852097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CC71002-DB22-4FBD-9AE6-A6D85FA021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E8FBF65-509D-4AA3-B4C4-095D833BEC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393C166-43B3-4209-A2CC-2D2B598873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FC5509-547E-4E39-AE65-6A39E2A7BF07}" type="datetimeFigureOut">
              <a:rPr kumimoji="1" lang="ja-JP" altLang="en-US" smtClean="0"/>
              <a:t>2024/8/5</a:t>
            </a:fld>
            <a:endParaRPr kumimoji="1" lang="ja-JP" altLang="en-US"/>
          </a:p>
        </p:txBody>
      </p:sp>
      <p:sp>
        <p:nvSpPr>
          <p:cNvPr id="5" name="フッター プレースホルダー 4">
            <a:extLst>
              <a:ext uri="{FF2B5EF4-FFF2-40B4-BE49-F238E27FC236}">
                <a16:creationId xmlns:a16="http://schemas.microsoft.com/office/drawing/2014/main" id="{C161EEB5-965A-49E0-BD9D-E530888884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4788CA9-60CE-4F84-90F1-B75AA84843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7C8A8A-CD72-48FC-B9B1-0E3ADC9F96B6}" type="slidenum">
              <a:rPr kumimoji="1" lang="ja-JP" altLang="en-US" smtClean="0"/>
              <a:t>‹#›</a:t>
            </a:fld>
            <a:endParaRPr kumimoji="1" lang="ja-JP" altLang="en-US"/>
          </a:p>
        </p:txBody>
      </p:sp>
    </p:spTree>
    <p:extLst>
      <p:ext uri="{BB962C8B-B14F-4D97-AF65-F5344CB8AC3E}">
        <p14:creationId xmlns:p14="http://schemas.microsoft.com/office/powerpoint/2010/main" val="140463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3.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39.png"/><Relationship Id="rId7" Type="http://schemas.openxmlformats.org/officeDocument/2006/relationships/image" Target="../media/image8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85.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47.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png"/><Relationship Id="rId3" Type="http://schemas.openxmlformats.org/officeDocument/2006/relationships/image" Target="../media/image89.png"/><Relationship Id="rId7" Type="http://schemas.openxmlformats.org/officeDocument/2006/relationships/image" Target="../media/image16.png"/><Relationship Id="rId12" Type="http://schemas.openxmlformats.org/officeDocument/2006/relationships/image" Target="../media/image2.png"/><Relationship Id="rId2" Type="http://schemas.openxmlformats.org/officeDocument/2006/relationships/image" Target="../media/image88.png"/><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5.png"/><Relationship Id="rId5" Type="http://schemas.openxmlformats.org/officeDocument/2006/relationships/image" Target="../media/image91.png"/><Relationship Id="rId15" Type="http://schemas.openxmlformats.org/officeDocument/2006/relationships/image" Target="../media/image15.png"/><Relationship Id="rId10" Type="http://schemas.openxmlformats.org/officeDocument/2006/relationships/image" Target="../media/image94.png"/><Relationship Id="rId4" Type="http://schemas.openxmlformats.org/officeDocument/2006/relationships/image" Target="../media/image90.png"/><Relationship Id="rId9" Type="http://schemas.openxmlformats.org/officeDocument/2006/relationships/image" Target="../media/image13.png"/><Relationship Id="rId14" Type="http://schemas.openxmlformats.org/officeDocument/2006/relationships/image" Target="../media/image96.png"/></Relationships>
</file>

<file path=ppt/slides/_rels/slide33.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8.png"/><Relationship Id="rId18" Type="http://schemas.openxmlformats.org/officeDocument/2006/relationships/image" Target="../media/image112.png"/><Relationship Id="rId26" Type="http://schemas.openxmlformats.org/officeDocument/2006/relationships/image" Target="../media/image16.png"/><Relationship Id="rId3" Type="http://schemas.openxmlformats.org/officeDocument/2006/relationships/image" Target="../media/image99.png"/><Relationship Id="rId21" Type="http://schemas.openxmlformats.org/officeDocument/2006/relationships/image" Target="../media/image115.png"/><Relationship Id="rId7" Type="http://schemas.openxmlformats.org/officeDocument/2006/relationships/image" Target="../media/image103.png"/><Relationship Id="rId12" Type="http://schemas.openxmlformats.org/officeDocument/2006/relationships/image" Target="../media/image107.png"/><Relationship Id="rId17" Type="http://schemas.openxmlformats.org/officeDocument/2006/relationships/image" Target="../media/image111.png"/><Relationship Id="rId25" Type="http://schemas.openxmlformats.org/officeDocument/2006/relationships/image" Target="../media/image2.png"/><Relationship Id="rId2" Type="http://schemas.openxmlformats.org/officeDocument/2006/relationships/image" Target="../media/image98.png"/><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6.png"/><Relationship Id="rId24" Type="http://schemas.openxmlformats.org/officeDocument/2006/relationships/image" Target="../media/image1.png"/><Relationship Id="rId5" Type="http://schemas.openxmlformats.org/officeDocument/2006/relationships/image" Target="../media/image101.jpg"/><Relationship Id="rId15" Type="http://schemas.openxmlformats.org/officeDocument/2006/relationships/image" Target="../media/image109.png"/><Relationship Id="rId23" Type="http://schemas.openxmlformats.org/officeDocument/2006/relationships/image" Target="../media/image117.png"/><Relationship Id="rId10" Type="http://schemas.openxmlformats.org/officeDocument/2006/relationships/image" Target="../media/image105.png"/><Relationship Id="rId19" Type="http://schemas.openxmlformats.org/officeDocument/2006/relationships/image" Target="../media/image113.png"/><Relationship Id="rId4" Type="http://schemas.openxmlformats.org/officeDocument/2006/relationships/image" Target="../media/image100.png"/><Relationship Id="rId9" Type="http://schemas.openxmlformats.org/officeDocument/2006/relationships/image" Target="../media/image91.png"/><Relationship Id="rId14" Type="http://schemas.openxmlformats.org/officeDocument/2006/relationships/image" Target="../media/image90.png"/><Relationship Id="rId22" Type="http://schemas.openxmlformats.org/officeDocument/2006/relationships/image" Target="../media/image116.png"/><Relationship Id="rId27"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fqdn/store/login" TargetMode="External"/><Relationship Id="rId2" Type="http://schemas.openxmlformats.org/officeDocument/2006/relationships/hyperlink" Target="https://fqdn/" TargetMode="External"/><Relationship Id="rId1" Type="http://schemas.openxmlformats.org/officeDocument/2006/relationships/slideLayout" Target="../slideLayouts/slideLayout2.xml"/><Relationship Id="rId4" Type="http://schemas.openxmlformats.org/officeDocument/2006/relationships/hyperlink" Target="https://fqdn/&#23384;&#22312;&#12375;&#12394;&#12356;&#12497;&#12473;"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maps.googleapis.com/maps/api/js?key=$%7bgoogleMapsApiKey%7d&amp;libraries=places&amp;callback=initMap"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terais/demo.git"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169FC7-EA78-4BFF-B8C4-EA89F908E8DE}"/>
              </a:ext>
            </a:extLst>
          </p:cNvPr>
          <p:cNvSpPr>
            <a:spLocks noGrp="1"/>
          </p:cNvSpPr>
          <p:nvPr>
            <p:ph type="ctrTitle"/>
          </p:nvPr>
        </p:nvSpPr>
        <p:spPr/>
        <p:txBody>
          <a:bodyPr/>
          <a:lstStyle/>
          <a:p>
            <a:r>
              <a:rPr kumimoji="1" lang="ja-JP" altLang="en-US" dirty="0"/>
              <a:t>りざべま</a:t>
            </a:r>
            <a:br>
              <a:rPr kumimoji="1" lang="en-US" altLang="ja-JP" dirty="0"/>
            </a:br>
            <a:r>
              <a:rPr kumimoji="1" lang="en-US" altLang="ja-JP" dirty="0"/>
              <a:t>-Reservation Map-</a:t>
            </a:r>
            <a:endParaRPr kumimoji="1" lang="ja-JP" altLang="en-US" dirty="0"/>
          </a:p>
        </p:txBody>
      </p:sp>
      <p:sp>
        <p:nvSpPr>
          <p:cNvPr id="3" name="字幕 2">
            <a:extLst>
              <a:ext uri="{FF2B5EF4-FFF2-40B4-BE49-F238E27FC236}">
                <a16:creationId xmlns:a16="http://schemas.microsoft.com/office/drawing/2014/main" id="{700A98C2-061E-49E1-8FCE-F7AF11DC750D}"/>
              </a:ext>
            </a:extLst>
          </p:cNvPr>
          <p:cNvSpPr>
            <a:spLocks noGrp="1"/>
          </p:cNvSpPr>
          <p:nvPr>
            <p:ph type="subTitle" idx="1"/>
          </p:nvPr>
        </p:nvSpPr>
        <p:spPr/>
        <p:txBody>
          <a:bodyPr/>
          <a:lstStyle/>
          <a:p>
            <a:r>
              <a:rPr kumimoji="1" lang="en-US" altLang="ja-JP" dirty="0"/>
              <a:t>2024/08/05(</a:t>
            </a:r>
            <a:r>
              <a:rPr kumimoji="1" lang="ja-JP" altLang="en-US" dirty="0"/>
              <a:t>月</a:t>
            </a:r>
            <a:r>
              <a:rPr kumimoji="1" lang="en-US" altLang="ja-JP" dirty="0"/>
              <a:t>) </a:t>
            </a:r>
            <a:r>
              <a:rPr kumimoji="1" lang="ja-JP" altLang="en-US" dirty="0"/>
              <a:t>寺居</a:t>
            </a:r>
          </a:p>
        </p:txBody>
      </p:sp>
    </p:spTree>
    <p:extLst>
      <p:ext uri="{BB962C8B-B14F-4D97-AF65-F5344CB8AC3E}">
        <p14:creationId xmlns:p14="http://schemas.microsoft.com/office/powerpoint/2010/main" val="2361396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44AF21-221D-411D-A442-4DCC245D105D}"/>
              </a:ext>
            </a:extLst>
          </p:cNvPr>
          <p:cNvSpPr>
            <a:spLocks noGrp="1"/>
          </p:cNvSpPr>
          <p:nvPr>
            <p:ph type="title"/>
          </p:nvPr>
        </p:nvSpPr>
        <p:spPr/>
        <p:txBody>
          <a:bodyPr/>
          <a:lstStyle/>
          <a:p>
            <a:r>
              <a:rPr kumimoji="1" lang="ja-JP" altLang="en-US" dirty="0"/>
              <a:t>３</a:t>
            </a:r>
            <a:r>
              <a:rPr kumimoji="1" lang="en-US" altLang="ja-JP" dirty="0"/>
              <a:t>.</a:t>
            </a:r>
            <a:r>
              <a:rPr kumimoji="1" lang="ja-JP" altLang="en-US" dirty="0"/>
              <a:t>５</a:t>
            </a:r>
            <a:r>
              <a:rPr kumimoji="1" lang="en-US" altLang="ja-JP" dirty="0"/>
              <a:t>.</a:t>
            </a:r>
            <a:r>
              <a:rPr kumimoji="1" lang="ja-JP" altLang="en-US" dirty="0"/>
              <a:t>画面遷移図</a:t>
            </a:r>
            <a:r>
              <a:rPr kumimoji="1" lang="en-US" altLang="ja-JP" dirty="0"/>
              <a:t>-</a:t>
            </a:r>
            <a:r>
              <a:rPr kumimoji="1" lang="ja-JP" altLang="en-US" dirty="0"/>
              <a:t>利用者ログアウト</a:t>
            </a:r>
            <a:r>
              <a:rPr kumimoji="1" lang="en-US" altLang="ja-JP" dirty="0"/>
              <a:t>-</a:t>
            </a:r>
            <a:endParaRPr kumimoji="1" lang="ja-JP" altLang="en-US" dirty="0"/>
          </a:p>
        </p:txBody>
      </p:sp>
      <p:pic>
        <p:nvPicPr>
          <p:cNvPr id="7" name="コンテンツ プレースホルダー 6">
            <a:extLst>
              <a:ext uri="{FF2B5EF4-FFF2-40B4-BE49-F238E27FC236}">
                <a16:creationId xmlns:a16="http://schemas.microsoft.com/office/drawing/2014/main" id="{F8CC3B46-1D05-4DA8-8B60-4E26A514F67D}"/>
              </a:ext>
            </a:extLst>
          </p:cNvPr>
          <p:cNvPicPr>
            <a:picLocks noGrp="1" noChangeAspect="1"/>
          </p:cNvPicPr>
          <p:nvPr>
            <p:ph idx="1"/>
          </p:nvPr>
        </p:nvPicPr>
        <p:blipFill>
          <a:blip r:embed="rId2"/>
          <a:stretch>
            <a:fillRect/>
          </a:stretch>
        </p:blipFill>
        <p:spPr>
          <a:xfrm>
            <a:off x="5912555" y="2452449"/>
            <a:ext cx="2238848" cy="2058808"/>
          </a:xfrm>
        </p:spPr>
      </p:pic>
      <p:pic>
        <p:nvPicPr>
          <p:cNvPr id="5" name="図 4">
            <a:extLst>
              <a:ext uri="{FF2B5EF4-FFF2-40B4-BE49-F238E27FC236}">
                <a16:creationId xmlns:a16="http://schemas.microsoft.com/office/drawing/2014/main" id="{A2C4C767-3C1E-4E04-A3F6-2D4D0ED7CDBD}"/>
              </a:ext>
            </a:extLst>
          </p:cNvPr>
          <p:cNvPicPr>
            <a:picLocks noChangeAspect="1"/>
          </p:cNvPicPr>
          <p:nvPr/>
        </p:nvPicPr>
        <p:blipFill>
          <a:blip r:embed="rId3"/>
          <a:stretch>
            <a:fillRect/>
          </a:stretch>
        </p:blipFill>
        <p:spPr>
          <a:xfrm>
            <a:off x="1720157" y="2452449"/>
            <a:ext cx="2238847" cy="2058808"/>
          </a:xfrm>
          <a:prstGeom prst="rect">
            <a:avLst/>
          </a:prstGeom>
        </p:spPr>
      </p:pic>
      <p:cxnSp>
        <p:nvCxnSpPr>
          <p:cNvPr id="8" name="直線矢印コネクタ 7">
            <a:extLst>
              <a:ext uri="{FF2B5EF4-FFF2-40B4-BE49-F238E27FC236}">
                <a16:creationId xmlns:a16="http://schemas.microsoft.com/office/drawing/2014/main" id="{594A6AED-557A-4FA1-8B20-4C9EE488C666}"/>
              </a:ext>
            </a:extLst>
          </p:cNvPr>
          <p:cNvCxnSpPr>
            <a:cxnSpLocks/>
            <a:stCxn id="5" idx="3"/>
            <a:endCxn id="7" idx="1"/>
          </p:cNvCxnSpPr>
          <p:nvPr/>
        </p:nvCxnSpPr>
        <p:spPr>
          <a:xfrm>
            <a:off x="3959004" y="3481853"/>
            <a:ext cx="19535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a16="http://schemas.microsoft.com/office/drawing/2014/main" id="{44153790-D674-4350-8854-596C356C1390}"/>
              </a:ext>
            </a:extLst>
          </p:cNvPr>
          <p:cNvSpPr/>
          <p:nvPr/>
        </p:nvSpPr>
        <p:spPr>
          <a:xfrm>
            <a:off x="1981491" y="2248260"/>
            <a:ext cx="2866553" cy="2253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ログイン状態でメニューからログアウト押下</a:t>
            </a:r>
          </a:p>
        </p:txBody>
      </p:sp>
      <p:sp>
        <p:nvSpPr>
          <p:cNvPr id="12" name="四角形: 角を丸くする 11">
            <a:extLst>
              <a:ext uri="{FF2B5EF4-FFF2-40B4-BE49-F238E27FC236}">
                <a16:creationId xmlns:a16="http://schemas.microsoft.com/office/drawing/2014/main" id="{357E94F6-79F1-41F6-9036-4C41A1F15790}"/>
              </a:ext>
            </a:extLst>
          </p:cNvPr>
          <p:cNvSpPr/>
          <p:nvPr/>
        </p:nvSpPr>
        <p:spPr>
          <a:xfrm>
            <a:off x="6567870" y="2265215"/>
            <a:ext cx="1506456" cy="2253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未ログイン状態へ遷移</a:t>
            </a:r>
          </a:p>
        </p:txBody>
      </p:sp>
    </p:spTree>
    <p:extLst>
      <p:ext uri="{BB962C8B-B14F-4D97-AF65-F5344CB8AC3E}">
        <p14:creationId xmlns:p14="http://schemas.microsoft.com/office/powerpoint/2010/main" val="951913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A70D6-8407-4F71-B838-96B264158AC5}"/>
              </a:ext>
            </a:extLst>
          </p:cNvPr>
          <p:cNvSpPr>
            <a:spLocks noGrp="1"/>
          </p:cNvSpPr>
          <p:nvPr>
            <p:ph type="title"/>
          </p:nvPr>
        </p:nvSpPr>
        <p:spPr/>
        <p:txBody>
          <a:bodyPr/>
          <a:lstStyle/>
          <a:p>
            <a:r>
              <a:rPr kumimoji="1" lang="ja-JP" altLang="en-US" dirty="0"/>
              <a:t>３</a:t>
            </a:r>
            <a:r>
              <a:rPr kumimoji="1" lang="en-US" altLang="ja-JP" dirty="0"/>
              <a:t>.</a:t>
            </a:r>
            <a:r>
              <a:rPr kumimoji="1" lang="ja-JP" altLang="en-US" dirty="0"/>
              <a:t>６</a:t>
            </a:r>
            <a:r>
              <a:rPr kumimoji="1" lang="en-US" altLang="ja-JP" dirty="0"/>
              <a:t>.</a:t>
            </a:r>
            <a:r>
              <a:rPr kumimoji="1" lang="ja-JP" altLang="en-US" dirty="0"/>
              <a:t>画面遷移図</a:t>
            </a:r>
            <a:r>
              <a:rPr kumimoji="1" lang="en-US" altLang="ja-JP" dirty="0"/>
              <a:t>-</a:t>
            </a:r>
            <a:r>
              <a:rPr kumimoji="1" lang="ja-JP" altLang="en-US" dirty="0"/>
              <a:t>地図上店舗表示</a:t>
            </a:r>
            <a:r>
              <a:rPr kumimoji="1" lang="en-US" altLang="ja-JP" dirty="0"/>
              <a:t>-</a:t>
            </a:r>
            <a:endParaRPr kumimoji="1" lang="ja-JP" altLang="en-US" dirty="0"/>
          </a:p>
        </p:txBody>
      </p:sp>
      <p:pic>
        <p:nvPicPr>
          <p:cNvPr id="4" name="コンテンツ プレースホルダー 4">
            <a:extLst>
              <a:ext uri="{FF2B5EF4-FFF2-40B4-BE49-F238E27FC236}">
                <a16:creationId xmlns:a16="http://schemas.microsoft.com/office/drawing/2014/main" id="{2E223B3F-AD4A-4855-8049-5B370C2F0BAB}"/>
              </a:ext>
            </a:extLst>
          </p:cNvPr>
          <p:cNvPicPr>
            <a:picLocks noGrp="1" noChangeAspect="1"/>
          </p:cNvPicPr>
          <p:nvPr>
            <p:ph idx="1"/>
          </p:nvPr>
        </p:nvPicPr>
        <p:blipFill>
          <a:blip r:embed="rId3"/>
          <a:stretch>
            <a:fillRect/>
          </a:stretch>
        </p:blipFill>
        <p:spPr>
          <a:xfrm>
            <a:off x="4535259" y="2783157"/>
            <a:ext cx="3067516" cy="2820838"/>
          </a:xfrm>
        </p:spPr>
      </p:pic>
      <p:pic>
        <p:nvPicPr>
          <p:cNvPr id="6" name="図 5">
            <a:extLst>
              <a:ext uri="{FF2B5EF4-FFF2-40B4-BE49-F238E27FC236}">
                <a16:creationId xmlns:a16="http://schemas.microsoft.com/office/drawing/2014/main" id="{ADA3AF15-80B3-4119-A4F0-54DB2B625C97}"/>
              </a:ext>
            </a:extLst>
          </p:cNvPr>
          <p:cNvPicPr>
            <a:picLocks noChangeAspect="1"/>
          </p:cNvPicPr>
          <p:nvPr/>
        </p:nvPicPr>
        <p:blipFill>
          <a:blip r:embed="rId4"/>
          <a:stretch>
            <a:fillRect/>
          </a:stretch>
        </p:blipFill>
        <p:spPr>
          <a:xfrm>
            <a:off x="926487" y="2783157"/>
            <a:ext cx="3067516" cy="2820838"/>
          </a:xfrm>
          <a:prstGeom prst="rect">
            <a:avLst/>
          </a:prstGeom>
        </p:spPr>
      </p:pic>
      <p:cxnSp>
        <p:nvCxnSpPr>
          <p:cNvPr id="7" name="直線矢印コネクタ 6">
            <a:extLst>
              <a:ext uri="{FF2B5EF4-FFF2-40B4-BE49-F238E27FC236}">
                <a16:creationId xmlns:a16="http://schemas.microsoft.com/office/drawing/2014/main" id="{2F98E396-D176-4532-A8BE-2043F339DE91}"/>
              </a:ext>
            </a:extLst>
          </p:cNvPr>
          <p:cNvCxnSpPr>
            <a:cxnSpLocks/>
            <a:stCxn id="6" idx="3"/>
            <a:endCxn id="4" idx="1"/>
          </p:cNvCxnSpPr>
          <p:nvPr/>
        </p:nvCxnSpPr>
        <p:spPr>
          <a:xfrm>
            <a:off x="3994003" y="4193576"/>
            <a:ext cx="5412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E1BD5D37-C18B-462D-ADCA-BCFE61D35FAD}"/>
              </a:ext>
            </a:extLst>
          </p:cNvPr>
          <p:cNvPicPr>
            <a:picLocks noChangeAspect="1"/>
          </p:cNvPicPr>
          <p:nvPr/>
        </p:nvPicPr>
        <p:blipFill>
          <a:blip r:embed="rId5"/>
          <a:stretch>
            <a:fillRect/>
          </a:stretch>
        </p:blipFill>
        <p:spPr>
          <a:xfrm>
            <a:off x="8222516" y="2783157"/>
            <a:ext cx="3067517" cy="2820838"/>
          </a:xfrm>
          <a:prstGeom prst="rect">
            <a:avLst/>
          </a:prstGeom>
        </p:spPr>
      </p:pic>
      <p:cxnSp>
        <p:nvCxnSpPr>
          <p:cNvPr id="16" name="直線矢印コネクタ 15">
            <a:extLst>
              <a:ext uri="{FF2B5EF4-FFF2-40B4-BE49-F238E27FC236}">
                <a16:creationId xmlns:a16="http://schemas.microsoft.com/office/drawing/2014/main" id="{4E10E8DB-31D8-404D-B3CB-0F82FFA2DF84}"/>
              </a:ext>
            </a:extLst>
          </p:cNvPr>
          <p:cNvCxnSpPr>
            <a:cxnSpLocks/>
            <a:stCxn id="4" idx="3"/>
            <a:endCxn id="10" idx="1"/>
          </p:cNvCxnSpPr>
          <p:nvPr/>
        </p:nvCxnSpPr>
        <p:spPr>
          <a:xfrm>
            <a:off x="7602775" y="4193576"/>
            <a:ext cx="6197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四角形: 角を丸くする 23">
            <a:extLst>
              <a:ext uri="{FF2B5EF4-FFF2-40B4-BE49-F238E27FC236}">
                <a16:creationId xmlns:a16="http://schemas.microsoft.com/office/drawing/2014/main" id="{5CB0A8DF-2AB8-4F01-AFEC-97CEFB4975DB}"/>
              </a:ext>
            </a:extLst>
          </p:cNvPr>
          <p:cNvSpPr/>
          <p:nvPr/>
        </p:nvSpPr>
        <p:spPr>
          <a:xfrm>
            <a:off x="1636434" y="2578239"/>
            <a:ext cx="1503581" cy="2425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地図を掴んで移動</a:t>
            </a:r>
          </a:p>
        </p:txBody>
      </p:sp>
      <p:sp>
        <p:nvSpPr>
          <p:cNvPr id="25" name="四角形: 角を丸くする 24">
            <a:extLst>
              <a:ext uri="{FF2B5EF4-FFF2-40B4-BE49-F238E27FC236}">
                <a16:creationId xmlns:a16="http://schemas.microsoft.com/office/drawing/2014/main" id="{E42286E7-1443-4FC7-9DA0-26FA89F2B6F9}"/>
              </a:ext>
            </a:extLst>
          </p:cNvPr>
          <p:cNvSpPr/>
          <p:nvPr/>
        </p:nvSpPr>
        <p:spPr>
          <a:xfrm>
            <a:off x="4613744" y="2573488"/>
            <a:ext cx="2791792" cy="36864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a:solidFill>
                  <a:schemeClr val="tx1"/>
                </a:solidFill>
              </a:rPr>
              <a:t>登録された店舗がマーカーで表示</a:t>
            </a:r>
            <a:endParaRPr lang="en-US" altLang="ja-JP" sz="900" dirty="0">
              <a:solidFill>
                <a:schemeClr val="tx1"/>
              </a:solidFill>
            </a:endParaRPr>
          </a:p>
          <a:p>
            <a:pPr algn="ctr"/>
            <a:r>
              <a:rPr kumimoji="1" lang="ja-JP" altLang="en-US" sz="900" dirty="0">
                <a:solidFill>
                  <a:schemeClr val="tx1"/>
                </a:solidFill>
              </a:rPr>
              <a:t>マーカーをクリックするとウィンドウで詳細表示</a:t>
            </a:r>
          </a:p>
        </p:txBody>
      </p:sp>
      <p:sp>
        <p:nvSpPr>
          <p:cNvPr id="26" name="四角形: 角を丸くする 25">
            <a:extLst>
              <a:ext uri="{FF2B5EF4-FFF2-40B4-BE49-F238E27FC236}">
                <a16:creationId xmlns:a16="http://schemas.microsoft.com/office/drawing/2014/main" id="{3082D1AB-C468-4A2A-AC5C-5EF4761DE7FB}"/>
              </a:ext>
            </a:extLst>
          </p:cNvPr>
          <p:cNvSpPr/>
          <p:nvPr/>
        </p:nvSpPr>
        <p:spPr>
          <a:xfrm>
            <a:off x="8025277" y="2623837"/>
            <a:ext cx="3371547" cy="26794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a:solidFill>
                  <a:schemeClr val="tx1"/>
                </a:solidFill>
              </a:rPr>
              <a:t>地図の中心から半径</a:t>
            </a:r>
            <a:r>
              <a:rPr lang="en-US" altLang="ja-JP" sz="900" dirty="0">
                <a:solidFill>
                  <a:schemeClr val="tx1"/>
                </a:solidFill>
              </a:rPr>
              <a:t>500m</a:t>
            </a:r>
            <a:r>
              <a:rPr lang="ja-JP" altLang="en-US" sz="900" dirty="0">
                <a:solidFill>
                  <a:schemeClr val="tx1"/>
                </a:solidFill>
              </a:rPr>
              <a:t>以内の店舗は店舗一覧として表示</a:t>
            </a:r>
            <a:endParaRPr kumimoji="1" lang="ja-JP" altLang="en-US" sz="900" dirty="0">
              <a:solidFill>
                <a:schemeClr val="tx1"/>
              </a:solidFill>
            </a:endParaRPr>
          </a:p>
        </p:txBody>
      </p:sp>
    </p:spTree>
    <p:extLst>
      <p:ext uri="{BB962C8B-B14F-4D97-AF65-F5344CB8AC3E}">
        <p14:creationId xmlns:p14="http://schemas.microsoft.com/office/powerpoint/2010/main" val="3995943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1CA25C-0E53-4E03-B26D-A8186B05CCDF}"/>
              </a:ext>
            </a:extLst>
          </p:cNvPr>
          <p:cNvSpPr>
            <a:spLocks noGrp="1"/>
          </p:cNvSpPr>
          <p:nvPr>
            <p:ph type="title"/>
          </p:nvPr>
        </p:nvSpPr>
        <p:spPr/>
        <p:txBody>
          <a:bodyPr/>
          <a:lstStyle/>
          <a:p>
            <a:r>
              <a:rPr kumimoji="1" lang="ja-JP" altLang="en-US" dirty="0"/>
              <a:t>３</a:t>
            </a:r>
            <a:r>
              <a:rPr kumimoji="1" lang="en-US" altLang="ja-JP" dirty="0"/>
              <a:t>.</a:t>
            </a:r>
            <a:r>
              <a:rPr kumimoji="1" lang="ja-JP" altLang="en-US" dirty="0"/>
              <a:t>７</a:t>
            </a:r>
            <a:r>
              <a:rPr kumimoji="1" lang="en-US" altLang="ja-JP" dirty="0"/>
              <a:t>.</a:t>
            </a:r>
            <a:r>
              <a:rPr kumimoji="1" lang="ja-JP" altLang="en-US" dirty="0"/>
              <a:t>画面遷移図</a:t>
            </a:r>
            <a:r>
              <a:rPr kumimoji="1" lang="en-US" altLang="ja-JP" dirty="0"/>
              <a:t>-</a:t>
            </a:r>
            <a:r>
              <a:rPr kumimoji="1" lang="ja-JP" altLang="en-US" dirty="0"/>
              <a:t>条件メール送信</a:t>
            </a:r>
            <a:r>
              <a:rPr kumimoji="1" lang="en-US" altLang="ja-JP" dirty="0"/>
              <a:t>-</a:t>
            </a:r>
            <a:endParaRPr kumimoji="1" lang="ja-JP" altLang="en-US" dirty="0"/>
          </a:p>
        </p:txBody>
      </p:sp>
      <p:pic>
        <p:nvPicPr>
          <p:cNvPr id="9" name="図 8">
            <a:extLst>
              <a:ext uri="{FF2B5EF4-FFF2-40B4-BE49-F238E27FC236}">
                <a16:creationId xmlns:a16="http://schemas.microsoft.com/office/drawing/2014/main" id="{BA1ECCEC-90A6-405C-B01D-11FCA9E7DAD9}"/>
              </a:ext>
            </a:extLst>
          </p:cNvPr>
          <p:cNvPicPr>
            <a:picLocks noChangeAspect="1"/>
          </p:cNvPicPr>
          <p:nvPr/>
        </p:nvPicPr>
        <p:blipFill>
          <a:blip r:embed="rId2"/>
          <a:stretch>
            <a:fillRect/>
          </a:stretch>
        </p:blipFill>
        <p:spPr>
          <a:xfrm>
            <a:off x="1213089" y="1578738"/>
            <a:ext cx="2466775" cy="2268406"/>
          </a:xfrm>
          <a:prstGeom prst="rect">
            <a:avLst/>
          </a:prstGeom>
        </p:spPr>
      </p:pic>
      <p:pic>
        <p:nvPicPr>
          <p:cNvPr id="4" name="図 3">
            <a:extLst>
              <a:ext uri="{FF2B5EF4-FFF2-40B4-BE49-F238E27FC236}">
                <a16:creationId xmlns:a16="http://schemas.microsoft.com/office/drawing/2014/main" id="{1D3D2490-E1EE-4C87-9A7A-1641B5A97CFE}"/>
              </a:ext>
            </a:extLst>
          </p:cNvPr>
          <p:cNvPicPr>
            <a:picLocks noChangeAspect="1"/>
          </p:cNvPicPr>
          <p:nvPr/>
        </p:nvPicPr>
        <p:blipFill>
          <a:blip r:embed="rId3"/>
          <a:stretch>
            <a:fillRect/>
          </a:stretch>
        </p:blipFill>
        <p:spPr>
          <a:xfrm>
            <a:off x="7587404" y="1583348"/>
            <a:ext cx="3752492" cy="2501661"/>
          </a:xfrm>
          <a:prstGeom prst="rect">
            <a:avLst/>
          </a:prstGeom>
        </p:spPr>
      </p:pic>
      <p:pic>
        <p:nvPicPr>
          <p:cNvPr id="14" name="図 13">
            <a:extLst>
              <a:ext uri="{FF2B5EF4-FFF2-40B4-BE49-F238E27FC236}">
                <a16:creationId xmlns:a16="http://schemas.microsoft.com/office/drawing/2014/main" id="{D3C6D4D0-1E1E-4FD8-AFB4-EF53FF1B8C01}"/>
              </a:ext>
            </a:extLst>
          </p:cNvPr>
          <p:cNvPicPr>
            <a:picLocks noChangeAspect="1"/>
          </p:cNvPicPr>
          <p:nvPr/>
        </p:nvPicPr>
        <p:blipFill>
          <a:blip r:embed="rId4"/>
          <a:stretch>
            <a:fillRect/>
          </a:stretch>
        </p:blipFill>
        <p:spPr>
          <a:xfrm>
            <a:off x="4025661" y="4151417"/>
            <a:ext cx="2466773" cy="2268405"/>
          </a:xfrm>
          <a:prstGeom prst="rect">
            <a:avLst/>
          </a:prstGeom>
        </p:spPr>
      </p:pic>
      <p:pic>
        <p:nvPicPr>
          <p:cNvPr id="16" name="図 15">
            <a:extLst>
              <a:ext uri="{FF2B5EF4-FFF2-40B4-BE49-F238E27FC236}">
                <a16:creationId xmlns:a16="http://schemas.microsoft.com/office/drawing/2014/main" id="{68DF0B36-0B1E-4623-8771-32C400EC96D8}"/>
              </a:ext>
            </a:extLst>
          </p:cNvPr>
          <p:cNvPicPr>
            <a:picLocks noChangeAspect="1"/>
          </p:cNvPicPr>
          <p:nvPr/>
        </p:nvPicPr>
        <p:blipFill>
          <a:blip r:embed="rId5"/>
          <a:stretch>
            <a:fillRect/>
          </a:stretch>
        </p:blipFill>
        <p:spPr>
          <a:xfrm>
            <a:off x="1213090" y="4151417"/>
            <a:ext cx="2466774" cy="2268405"/>
          </a:xfrm>
          <a:prstGeom prst="rect">
            <a:avLst/>
          </a:prstGeom>
        </p:spPr>
      </p:pic>
      <p:pic>
        <p:nvPicPr>
          <p:cNvPr id="19" name="図 18">
            <a:extLst>
              <a:ext uri="{FF2B5EF4-FFF2-40B4-BE49-F238E27FC236}">
                <a16:creationId xmlns:a16="http://schemas.microsoft.com/office/drawing/2014/main" id="{C7723640-88E9-4F98-BFFE-A5B4AA30DF6B}"/>
              </a:ext>
            </a:extLst>
          </p:cNvPr>
          <p:cNvPicPr>
            <a:picLocks noChangeAspect="1"/>
          </p:cNvPicPr>
          <p:nvPr/>
        </p:nvPicPr>
        <p:blipFill>
          <a:blip r:embed="rId6"/>
          <a:stretch>
            <a:fillRect/>
          </a:stretch>
        </p:blipFill>
        <p:spPr>
          <a:xfrm>
            <a:off x="7501140" y="3465085"/>
            <a:ext cx="4060804" cy="2656824"/>
          </a:xfrm>
          <a:prstGeom prst="rect">
            <a:avLst/>
          </a:prstGeom>
        </p:spPr>
      </p:pic>
      <p:cxnSp>
        <p:nvCxnSpPr>
          <p:cNvPr id="21" name="コネクタ: カギ線 20">
            <a:extLst>
              <a:ext uri="{FF2B5EF4-FFF2-40B4-BE49-F238E27FC236}">
                <a16:creationId xmlns:a16="http://schemas.microsoft.com/office/drawing/2014/main" id="{89804AD9-0B30-4F68-81B6-8054875A8ACD}"/>
              </a:ext>
            </a:extLst>
          </p:cNvPr>
          <p:cNvCxnSpPr>
            <a:cxnSpLocks/>
            <a:stCxn id="37" idx="3"/>
            <a:endCxn id="16" idx="0"/>
          </p:cNvCxnSpPr>
          <p:nvPr/>
        </p:nvCxnSpPr>
        <p:spPr>
          <a:xfrm flipH="1">
            <a:off x="2446477" y="2712941"/>
            <a:ext cx="4032053" cy="1438476"/>
          </a:xfrm>
          <a:prstGeom prst="bentConnector4">
            <a:avLst>
              <a:gd name="adj1" fmla="val -5670"/>
              <a:gd name="adj2" fmla="val 8942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A550B8CC-7D69-4D14-B418-F9272C5EB1FD}"/>
              </a:ext>
            </a:extLst>
          </p:cNvPr>
          <p:cNvCxnSpPr>
            <a:cxnSpLocks/>
            <a:stCxn id="14" idx="3"/>
            <a:endCxn id="4" idx="1"/>
          </p:cNvCxnSpPr>
          <p:nvPr/>
        </p:nvCxnSpPr>
        <p:spPr>
          <a:xfrm flipV="1">
            <a:off x="6492434" y="2834179"/>
            <a:ext cx="1094970" cy="245144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F2E783E-C3ED-4EF4-843D-774AADA710BC}"/>
              </a:ext>
            </a:extLst>
          </p:cNvPr>
          <p:cNvCxnSpPr>
            <a:cxnSpLocks/>
            <a:stCxn id="9" idx="3"/>
            <a:endCxn id="37" idx="1"/>
          </p:cNvCxnSpPr>
          <p:nvPr/>
        </p:nvCxnSpPr>
        <p:spPr>
          <a:xfrm>
            <a:off x="3679864" y="2712941"/>
            <a:ext cx="3318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C6B55F95-53C3-4797-B5BF-3265DA501070}"/>
              </a:ext>
            </a:extLst>
          </p:cNvPr>
          <p:cNvCxnSpPr>
            <a:cxnSpLocks/>
            <a:stCxn id="16" idx="3"/>
            <a:endCxn id="14" idx="1"/>
          </p:cNvCxnSpPr>
          <p:nvPr/>
        </p:nvCxnSpPr>
        <p:spPr>
          <a:xfrm>
            <a:off x="3679864" y="5285620"/>
            <a:ext cx="3457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7" name="図 36">
            <a:extLst>
              <a:ext uri="{FF2B5EF4-FFF2-40B4-BE49-F238E27FC236}">
                <a16:creationId xmlns:a16="http://schemas.microsoft.com/office/drawing/2014/main" id="{BA1F9B3A-C9DE-4D2C-B5E9-DB4F3731212D}"/>
              </a:ext>
            </a:extLst>
          </p:cNvPr>
          <p:cNvPicPr>
            <a:picLocks noChangeAspect="1"/>
          </p:cNvPicPr>
          <p:nvPr/>
        </p:nvPicPr>
        <p:blipFill>
          <a:blip r:embed="rId7"/>
          <a:stretch>
            <a:fillRect/>
          </a:stretch>
        </p:blipFill>
        <p:spPr>
          <a:xfrm>
            <a:off x="4011755" y="1578738"/>
            <a:ext cx="2466775" cy="2268406"/>
          </a:xfrm>
          <a:prstGeom prst="rect">
            <a:avLst/>
          </a:prstGeom>
        </p:spPr>
      </p:pic>
      <p:sp>
        <p:nvSpPr>
          <p:cNvPr id="46" name="四角形: 角を丸くする 45">
            <a:extLst>
              <a:ext uri="{FF2B5EF4-FFF2-40B4-BE49-F238E27FC236}">
                <a16:creationId xmlns:a16="http://schemas.microsoft.com/office/drawing/2014/main" id="{A9DEECD3-3C77-450C-9378-1824B06ED91C}"/>
              </a:ext>
            </a:extLst>
          </p:cNvPr>
          <p:cNvSpPr/>
          <p:nvPr/>
        </p:nvSpPr>
        <p:spPr>
          <a:xfrm>
            <a:off x="9059976" y="1485864"/>
            <a:ext cx="2279920" cy="26511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店舗に指定された貢献のメールが届く</a:t>
            </a:r>
          </a:p>
        </p:txBody>
      </p:sp>
      <p:sp>
        <p:nvSpPr>
          <p:cNvPr id="48" name="四角形: 角を丸くする 47">
            <a:extLst>
              <a:ext uri="{FF2B5EF4-FFF2-40B4-BE49-F238E27FC236}">
                <a16:creationId xmlns:a16="http://schemas.microsoft.com/office/drawing/2014/main" id="{12F82B9D-193A-4C89-A919-A9523290D5A8}"/>
              </a:ext>
            </a:extLst>
          </p:cNvPr>
          <p:cNvSpPr/>
          <p:nvPr/>
        </p:nvSpPr>
        <p:spPr>
          <a:xfrm>
            <a:off x="1213089" y="1397977"/>
            <a:ext cx="2466774" cy="4448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店舗一覧から条件メールを</a:t>
            </a:r>
            <a:endParaRPr kumimoji="1" lang="en-US" altLang="ja-JP" sz="900" dirty="0">
              <a:solidFill>
                <a:schemeClr val="tx1"/>
              </a:solidFill>
            </a:endParaRPr>
          </a:p>
          <a:p>
            <a:pPr algn="ctr"/>
            <a:r>
              <a:rPr kumimoji="1" lang="ja-JP" altLang="en-US" sz="900" dirty="0">
                <a:solidFill>
                  <a:schemeClr val="tx1"/>
                </a:solidFill>
              </a:rPr>
              <a:t>送信したい店舗をチェックして送信押下</a:t>
            </a:r>
          </a:p>
        </p:txBody>
      </p:sp>
      <p:sp>
        <p:nvSpPr>
          <p:cNvPr id="49" name="四角形: 角を丸くする 48">
            <a:extLst>
              <a:ext uri="{FF2B5EF4-FFF2-40B4-BE49-F238E27FC236}">
                <a16:creationId xmlns:a16="http://schemas.microsoft.com/office/drawing/2014/main" id="{DB570661-4FE7-403F-8D5E-CFBD8CE5457E}"/>
              </a:ext>
            </a:extLst>
          </p:cNvPr>
          <p:cNvSpPr/>
          <p:nvPr/>
        </p:nvSpPr>
        <p:spPr>
          <a:xfrm>
            <a:off x="4774833" y="1479963"/>
            <a:ext cx="1737829" cy="2425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条件を指定して送信押下</a:t>
            </a:r>
          </a:p>
        </p:txBody>
      </p:sp>
      <p:sp>
        <p:nvSpPr>
          <p:cNvPr id="50" name="四角形: 角を丸くする 49">
            <a:extLst>
              <a:ext uri="{FF2B5EF4-FFF2-40B4-BE49-F238E27FC236}">
                <a16:creationId xmlns:a16="http://schemas.microsoft.com/office/drawing/2014/main" id="{8F543FED-3950-475A-AACE-97649CBF726C}"/>
              </a:ext>
            </a:extLst>
          </p:cNvPr>
          <p:cNvSpPr/>
          <p:nvPr/>
        </p:nvSpPr>
        <p:spPr>
          <a:xfrm>
            <a:off x="3925019" y="4119547"/>
            <a:ext cx="2560463" cy="33614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送信成功でチェックされた店舗にメール送信</a:t>
            </a:r>
          </a:p>
        </p:txBody>
      </p:sp>
    </p:spTree>
    <p:extLst>
      <p:ext uri="{BB962C8B-B14F-4D97-AF65-F5344CB8AC3E}">
        <p14:creationId xmlns:p14="http://schemas.microsoft.com/office/powerpoint/2010/main" val="1123162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1CA25C-0E53-4E03-B26D-A8186B05CCDF}"/>
              </a:ext>
            </a:extLst>
          </p:cNvPr>
          <p:cNvSpPr>
            <a:spLocks noGrp="1"/>
          </p:cNvSpPr>
          <p:nvPr>
            <p:ph type="title"/>
          </p:nvPr>
        </p:nvSpPr>
        <p:spPr/>
        <p:txBody>
          <a:bodyPr/>
          <a:lstStyle/>
          <a:p>
            <a:r>
              <a:rPr kumimoji="1" lang="ja-JP" altLang="en-US" dirty="0"/>
              <a:t>３</a:t>
            </a:r>
            <a:r>
              <a:rPr kumimoji="1" lang="en-US" altLang="ja-JP" dirty="0"/>
              <a:t>.</a:t>
            </a:r>
            <a:r>
              <a:rPr kumimoji="1" lang="ja-JP" altLang="en-US" dirty="0"/>
              <a:t>８</a:t>
            </a:r>
            <a:r>
              <a:rPr kumimoji="1" lang="en-US" altLang="ja-JP" dirty="0"/>
              <a:t>.</a:t>
            </a:r>
            <a:r>
              <a:rPr kumimoji="1" lang="ja-JP" altLang="en-US" dirty="0"/>
              <a:t>画面遷移図</a:t>
            </a:r>
            <a:r>
              <a:rPr kumimoji="1" lang="en-US" altLang="ja-JP" dirty="0"/>
              <a:t>-</a:t>
            </a:r>
            <a:r>
              <a:rPr kumimoji="1" lang="ja-JP" altLang="en-US" dirty="0"/>
              <a:t>条件メール返信</a:t>
            </a:r>
            <a:r>
              <a:rPr kumimoji="1" lang="en-US" altLang="ja-JP" dirty="0"/>
              <a:t>-</a:t>
            </a:r>
            <a:endParaRPr kumimoji="1" lang="ja-JP" altLang="en-US" dirty="0"/>
          </a:p>
        </p:txBody>
      </p:sp>
      <p:pic>
        <p:nvPicPr>
          <p:cNvPr id="18" name="図 17">
            <a:extLst>
              <a:ext uri="{FF2B5EF4-FFF2-40B4-BE49-F238E27FC236}">
                <a16:creationId xmlns:a16="http://schemas.microsoft.com/office/drawing/2014/main" id="{6EAA3BA8-C919-4B66-B6CE-B07A8A8D263B}"/>
              </a:ext>
            </a:extLst>
          </p:cNvPr>
          <p:cNvPicPr>
            <a:picLocks noChangeAspect="1"/>
          </p:cNvPicPr>
          <p:nvPr/>
        </p:nvPicPr>
        <p:blipFill>
          <a:blip r:embed="rId2"/>
          <a:stretch>
            <a:fillRect/>
          </a:stretch>
        </p:blipFill>
        <p:spPr>
          <a:xfrm>
            <a:off x="988197" y="1954314"/>
            <a:ext cx="2938502" cy="1959001"/>
          </a:xfrm>
          <a:prstGeom prst="rect">
            <a:avLst/>
          </a:prstGeom>
        </p:spPr>
      </p:pic>
      <p:pic>
        <p:nvPicPr>
          <p:cNvPr id="20" name="図 19">
            <a:extLst>
              <a:ext uri="{FF2B5EF4-FFF2-40B4-BE49-F238E27FC236}">
                <a16:creationId xmlns:a16="http://schemas.microsoft.com/office/drawing/2014/main" id="{7952BC4C-A448-440E-AA33-A5891CE5F50F}"/>
              </a:ext>
            </a:extLst>
          </p:cNvPr>
          <p:cNvPicPr>
            <a:picLocks noChangeAspect="1"/>
          </p:cNvPicPr>
          <p:nvPr/>
        </p:nvPicPr>
        <p:blipFill>
          <a:blip r:embed="rId3"/>
          <a:stretch>
            <a:fillRect/>
          </a:stretch>
        </p:blipFill>
        <p:spPr>
          <a:xfrm>
            <a:off x="1319952" y="3363556"/>
            <a:ext cx="2551894" cy="1785493"/>
          </a:xfrm>
          <a:prstGeom prst="rect">
            <a:avLst/>
          </a:prstGeom>
        </p:spPr>
      </p:pic>
      <p:pic>
        <p:nvPicPr>
          <p:cNvPr id="22" name="図 21">
            <a:extLst>
              <a:ext uri="{FF2B5EF4-FFF2-40B4-BE49-F238E27FC236}">
                <a16:creationId xmlns:a16="http://schemas.microsoft.com/office/drawing/2014/main" id="{0A0DA608-7892-478B-94A7-EE0F79D384FB}"/>
              </a:ext>
            </a:extLst>
          </p:cNvPr>
          <p:cNvPicPr>
            <a:picLocks noChangeAspect="1"/>
          </p:cNvPicPr>
          <p:nvPr/>
        </p:nvPicPr>
        <p:blipFill>
          <a:blip r:embed="rId4"/>
          <a:stretch>
            <a:fillRect/>
          </a:stretch>
        </p:blipFill>
        <p:spPr>
          <a:xfrm>
            <a:off x="8120631" y="1728222"/>
            <a:ext cx="3276419" cy="2034829"/>
          </a:xfrm>
          <a:prstGeom prst="rect">
            <a:avLst/>
          </a:prstGeom>
        </p:spPr>
      </p:pic>
      <p:pic>
        <p:nvPicPr>
          <p:cNvPr id="24" name="図 23">
            <a:extLst>
              <a:ext uri="{FF2B5EF4-FFF2-40B4-BE49-F238E27FC236}">
                <a16:creationId xmlns:a16="http://schemas.microsoft.com/office/drawing/2014/main" id="{123C3D03-9190-46C1-8317-0E56FC0AAFDA}"/>
              </a:ext>
            </a:extLst>
          </p:cNvPr>
          <p:cNvPicPr>
            <a:picLocks noChangeAspect="1"/>
          </p:cNvPicPr>
          <p:nvPr/>
        </p:nvPicPr>
        <p:blipFill>
          <a:blip r:embed="rId5"/>
          <a:stretch>
            <a:fillRect/>
          </a:stretch>
        </p:blipFill>
        <p:spPr>
          <a:xfrm>
            <a:off x="8191653" y="3694482"/>
            <a:ext cx="3276946" cy="1854062"/>
          </a:xfrm>
          <a:prstGeom prst="rect">
            <a:avLst/>
          </a:prstGeom>
        </p:spPr>
      </p:pic>
      <p:pic>
        <p:nvPicPr>
          <p:cNvPr id="26" name="図 25">
            <a:extLst>
              <a:ext uri="{FF2B5EF4-FFF2-40B4-BE49-F238E27FC236}">
                <a16:creationId xmlns:a16="http://schemas.microsoft.com/office/drawing/2014/main" id="{174FC938-3FCC-4F11-BA2C-F2402A6C8585}"/>
              </a:ext>
            </a:extLst>
          </p:cNvPr>
          <p:cNvPicPr>
            <a:picLocks noChangeAspect="1"/>
          </p:cNvPicPr>
          <p:nvPr/>
        </p:nvPicPr>
        <p:blipFill>
          <a:blip r:embed="rId6"/>
          <a:stretch>
            <a:fillRect/>
          </a:stretch>
        </p:blipFill>
        <p:spPr>
          <a:xfrm>
            <a:off x="4500750" y="2086086"/>
            <a:ext cx="3171705" cy="2916648"/>
          </a:xfrm>
          <a:prstGeom prst="rect">
            <a:avLst/>
          </a:prstGeom>
        </p:spPr>
      </p:pic>
      <p:cxnSp>
        <p:nvCxnSpPr>
          <p:cNvPr id="28" name="コネクタ: カギ線 27">
            <a:extLst>
              <a:ext uri="{FF2B5EF4-FFF2-40B4-BE49-F238E27FC236}">
                <a16:creationId xmlns:a16="http://schemas.microsoft.com/office/drawing/2014/main" id="{9593E5E3-270F-44DC-85B5-2D56E92DD267}"/>
              </a:ext>
            </a:extLst>
          </p:cNvPr>
          <p:cNvCxnSpPr>
            <a:cxnSpLocks/>
            <a:stCxn id="18" idx="3"/>
            <a:endCxn id="26" idx="1"/>
          </p:cNvCxnSpPr>
          <p:nvPr/>
        </p:nvCxnSpPr>
        <p:spPr>
          <a:xfrm>
            <a:off x="3926699" y="2933815"/>
            <a:ext cx="574051" cy="61059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a16="http://schemas.microsoft.com/office/drawing/2014/main" id="{CFB1FA00-CDDD-4C6B-B58E-1282F2ED59D6}"/>
              </a:ext>
            </a:extLst>
          </p:cNvPr>
          <p:cNvCxnSpPr>
            <a:cxnSpLocks/>
            <a:stCxn id="26" idx="3"/>
            <a:endCxn id="22" idx="1"/>
          </p:cNvCxnSpPr>
          <p:nvPr/>
        </p:nvCxnSpPr>
        <p:spPr>
          <a:xfrm flipV="1">
            <a:off x="7672455" y="2745637"/>
            <a:ext cx="448176" cy="79877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四角形: 角を丸くする 33">
            <a:extLst>
              <a:ext uri="{FF2B5EF4-FFF2-40B4-BE49-F238E27FC236}">
                <a16:creationId xmlns:a16="http://schemas.microsoft.com/office/drawing/2014/main" id="{BCDD3BEA-0165-4DCA-9E52-6F5D1BCCD1EB}"/>
              </a:ext>
            </a:extLst>
          </p:cNvPr>
          <p:cNvSpPr/>
          <p:nvPr/>
        </p:nvSpPr>
        <p:spPr>
          <a:xfrm>
            <a:off x="988196" y="5262113"/>
            <a:ext cx="2384731" cy="40544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店舗が受信したメールからユーザーに</a:t>
            </a:r>
            <a:endParaRPr kumimoji="1" lang="en-US" altLang="ja-JP" sz="900" dirty="0">
              <a:solidFill>
                <a:schemeClr val="tx1"/>
              </a:solidFill>
            </a:endParaRPr>
          </a:p>
          <a:p>
            <a:pPr algn="ctr"/>
            <a:r>
              <a:rPr lang="ja-JP" altLang="en-US" sz="900" dirty="0">
                <a:solidFill>
                  <a:schemeClr val="tx1"/>
                </a:solidFill>
              </a:rPr>
              <a:t>返信</a:t>
            </a:r>
            <a:r>
              <a:rPr kumimoji="1" lang="ja-JP" altLang="en-US" sz="900" dirty="0">
                <a:solidFill>
                  <a:schemeClr val="tx1"/>
                </a:solidFill>
              </a:rPr>
              <a:t>するために備考欄を入力して</a:t>
            </a:r>
            <a:r>
              <a:rPr kumimoji="1" lang="en-US" altLang="ja-JP" sz="900" dirty="0">
                <a:solidFill>
                  <a:schemeClr val="tx1"/>
                </a:solidFill>
              </a:rPr>
              <a:t>OK</a:t>
            </a:r>
            <a:r>
              <a:rPr kumimoji="1" lang="ja-JP" altLang="en-US" sz="900" dirty="0">
                <a:solidFill>
                  <a:schemeClr val="tx1"/>
                </a:solidFill>
              </a:rPr>
              <a:t>押下</a:t>
            </a:r>
          </a:p>
        </p:txBody>
      </p:sp>
      <p:sp>
        <p:nvSpPr>
          <p:cNvPr id="35" name="四角形: 角を丸くする 34">
            <a:extLst>
              <a:ext uri="{FF2B5EF4-FFF2-40B4-BE49-F238E27FC236}">
                <a16:creationId xmlns:a16="http://schemas.microsoft.com/office/drawing/2014/main" id="{78E4DE18-E268-4A53-8726-3F7428093453}"/>
              </a:ext>
            </a:extLst>
          </p:cNvPr>
          <p:cNvSpPr/>
          <p:nvPr/>
        </p:nvSpPr>
        <p:spPr>
          <a:xfrm>
            <a:off x="4500749" y="4856671"/>
            <a:ext cx="3171705" cy="29237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店舗からユーザーへ指定された条件が</a:t>
            </a:r>
            <a:r>
              <a:rPr kumimoji="1" lang="en-US" altLang="ja-JP" sz="900" dirty="0">
                <a:solidFill>
                  <a:schemeClr val="tx1"/>
                </a:solidFill>
              </a:rPr>
              <a:t>OK</a:t>
            </a:r>
            <a:r>
              <a:rPr kumimoji="1" lang="ja-JP" altLang="en-US" sz="900" dirty="0">
                <a:solidFill>
                  <a:schemeClr val="tx1"/>
                </a:solidFill>
              </a:rPr>
              <a:t>をメールで送信</a:t>
            </a:r>
          </a:p>
        </p:txBody>
      </p:sp>
      <p:sp>
        <p:nvSpPr>
          <p:cNvPr id="36" name="四角形: 角を丸くする 35">
            <a:extLst>
              <a:ext uri="{FF2B5EF4-FFF2-40B4-BE49-F238E27FC236}">
                <a16:creationId xmlns:a16="http://schemas.microsoft.com/office/drawing/2014/main" id="{BB002D4F-DB2C-42AC-9CA9-13D48B26E8CE}"/>
              </a:ext>
            </a:extLst>
          </p:cNvPr>
          <p:cNvSpPr/>
          <p:nvPr/>
        </p:nvSpPr>
        <p:spPr>
          <a:xfrm>
            <a:off x="8625827" y="5445577"/>
            <a:ext cx="2577977" cy="22197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ユーザーへ店舗から</a:t>
            </a:r>
            <a:r>
              <a:rPr kumimoji="1" lang="en-US" altLang="ja-JP" sz="900" dirty="0">
                <a:solidFill>
                  <a:schemeClr val="tx1"/>
                </a:solidFill>
              </a:rPr>
              <a:t>OK</a:t>
            </a:r>
            <a:r>
              <a:rPr kumimoji="1" lang="ja-JP" altLang="en-US" sz="900" dirty="0">
                <a:solidFill>
                  <a:schemeClr val="tx1"/>
                </a:solidFill>
              </a:rPr>
              <a:t>の旨をメールで受信</a:t>
            </a:r>
          </a:p>
        </p:txBody>
      </p:sp>
    </p:spTree>
    <p:extLst>
      <p:ext uri="{BB962C8B-B14F-4D97-AF65-F5344CB8AC3E}">
        <p14:creationId xmlns:p14="http://schemas.microsoft.com/office/powerpoint/2010/main" val="2564036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EA152-5AD2-4375-8644-C2BBFDE50114}"/>
              </a:ext>
            </a:extLst>
          </p:cNvPr>
          <p:cNvSpPr>
            <a:spLocks noGrp="1"/>
          </p:cNvSpPr>
          <p:nvPr>
            <p:ph type="title"/>
          </p:nvPr>
        </p:nvSpPr>
        <p:spPr/>
        <p:txBody>
          <a:bodyPr/>
          <a:lstStyle/>
          <a:p>
            <a:r>
              <a:rPr kumimoji="1" lang="ja-JP" altLang="en-US" dirty="0"/>
              <a:t>３</a:t>
            </a:r>
            <a:r>
              <a:rPr kumimoji="1" lang="en-US" altLang="ja-JP" dirty="0"/>
              <a:t>.</a:t>
            </a:r>
            <a:r>
              <a:rPr kumimoji="1" lang="ja-JP" altLang="en-US" dirty="0"/>
              <a:t>９</a:t>
            </a:r>
            <a:r>
              <a:rPr kumimoji="1" lang="en-US" altLang="ja-JP" dirty="0"/>
              <a:t>.</a:t>
            </a:r>
            <a:r>
              <a:rPr kumimoji="1" lang="ja-JP" altLang="en-US" dirty="0"/>
              <a:t>画面遷移図</a:t>
            </a:r>
            <a:r>
              <a:rPr kumimoji="1" lang="en-US" altLang="ja-JP" dirty="0"/>
              <a:t>-</a:t>
            </a:r>
            <a:r>
              <a:rPr kumimoji="1" lang="ja-JP" altLang="en-US" dirty="0"/>
              <a:t>予約確定メール送信</a:t>
            </a:r>
            <a:r>
              <a:rPr kumimoji="1" lang="en-US" altLang="ja-JP" dirty="0"/>
              <a:t>-</a:t>
            </a:r>
            <a:endParaRPr kumimoji="1" lang="ja-JP" altLang="en-US" dirty="0"/>
          </a:p>
        </p:txBody>
      </p:sp>
      <p:pic>
        <p:nvPicPr>
          <p:cNvPr id="4" name="図 3">
            <a:extLst>
              <a:ext uri="{FF2B5EF4-FFF2-40B4-BE49-F238E27FC236}">
                <a16:creationId xmlns:a16="http://schemas.microsoft.com/office/drawing/2014/main" id="{00DE77D2-87F0-45AC-ACBF-AA496EA1C349}"/>
              </a:ext>
            </a:extLst>
          </p:cNvPr>
          <p:cNvPicPr>
            <a:picLocks noChangeAspect="1"/>
          </p:cNvPicPr>
          <p:nvPr/>
        </p:nvPicPr>
        <p:blipFill>
          <a:blip r:embed="rId2"/>
          <a:stretch>
            <a:fillRect/>
          </a:stretch>
        </p:blipFill>
        <p:spPr>
          <a:xfrm>
            <a:off x="761041" y="2047818"/>
            <a:ext cx="3276419" cy="2034829"/>
          </a:xfrm>
          <a:prstGeom prst="rect">
            <a:avLst/>
          </a:prstGeom>
        </p:spPr>
      </p:pic>
      <p:pic>
        <p:nvPicPr>
          <p:cNvPr id="5" name="図 4">
            <a:extLst>
              <a:ext uri="{FF2B5EF4-FFF2-40B4-BE49-F238E27FC236}">
                <a16:creationId xmlns:a16="http://schemas.microsoft.com/office/drawing/2014/main" id="{23DB92C0-DC09-4B99-885C-66CBFE4778CC}"/>
              </a:ext>
            </a:extLst>
          </p:cNvPr>
          <p:cNvPicPr>
            <a:picLocks noChangeAspect="1"/>
          </p:cNvPicPr>
          <p:nvPr/>
        </p:nvPicPr>
        <p:blipFill>
          <a:blip r:embed="rId3"/>
          <a:stretch>
            <a:fillRect/>
          </a:stretch>
        </p:blipFill>
        <p:spPr>
          <a:xfrm>
            <a:off x="832063" y="4014078"/>
            <a:ext cx="3276946" cy="1854062"/>
          </a:xfrm>
          <a:prstGeom prst="rect">
            <a:avLst/>
          </a:prstGeom>
        </p:spPr>
      </p:pic>
      <p:pic>
        <p:nvPicPr>
          <p:cNvPr id="7" name="図 6">
            <a:extLst>
              <a:ext uri="{FF2B5EF4-FFF2-40B4-BE49-F238E27FC236}">
                <a16:creationId xmlns:a16="http://schemas.microsoft.com/office/drawing/2014/main" id="{C9530540-FBC2-4E9F-8FBD-75B71E27D81B}"/>
              </a:ext>
            </a:extLst>
          </p:cNvPr>
          <p:cNvPicPr>
            <a:picLocks noChangeAspect="1"/>
          </p:cNvPicPr>
          <p:nvPr/>
        </p:nvPicPr>
        <p:blipFill>
          <a:blip r:embed="rId4"/>
          <a:stretch>
            <a:fillRect/>
          </a:stretch>
        </p:blipFill>
        <p:spPr>
          <a:xfrm>
            <a:off x="4603692" y="2212218"/>
            <a:ext cx="3048842" cy="2803666"/>
          </a:xfrm>
          <a:prstGeom prst="rect">
            <a:avLst/>
          </a:prstGeom>
        </p:spPr>
      </p:pic>
      <p:pic>
        <p:nvPicPr>
          <p:cNvPr id="9" name="図 8">
            <a:extLst>
              <a:ext uri="{FF2B5EF4-FFF2-40B4-BE49-F238E27FC236}">
                <a16:creationId xmlns:a16="http://schemas.microsoft.com/office/drawing/2014/main" id="{9D17F4DB-B333-4A26-A80A-7951CFBAF822}"/>
              </a:ext>
            </a:extLst>
          </p:cNvPr>
          <p:cNvPicPr>
            <a:picLocks noChangeAspect="1"/>
          </p:cNvPicPr>
          <p:nvPr/>
        </p:nvPicPr>
        <p:blipFill>
          <a:blip r:embed="rId5"/>
          <a:stretch>
            <a:fillRect/>
          </a:stretch>
        </p:blipFill>
        <p:spPr>
          <a:xfrm>
            <a:off x="8371164" y="2309383"/>
            <a:ext cx="2982636" cy="2609335"/>
          </a:xfrm>
          <a:prstGeom prst="rect">
            <a:avLst/>
          </a:prstGeom>
        </p:spPr>
      </p:pic>
      <p:cxnSp>
        <p:nvCxnSpPr>
          <p:cNvPr id="10" name="コネクタ: カギ線 9">
            <a:extLst>
              <a:ext uri="{FF2B5EF4-FFF2-40B4-BE49-F238E27FC236}">
                <a16:creationId xmlns:a16="http://schemas.microsoft.com/office/drawing/2014/main" id="{4F79BCB7-B05B-44AB-9079-DA74231EA4AC}"/>
              </a:ext>
            </a:extLst>
          </p:cNvPr>
          <p:cNvCxnSpPr>
            <a:cxnSpLocks/>
            <a:stCxn id="4" idx="3"/>
            <a:endCxn id="7" idx="1"/>
          </p:cNvCxnSpPr>
          <p:nvPr/>
        </p:nvCxnSpPr>
        <p:spPr>
          <a:xfrm>
            <a:off x="4037460" y="3065233"/>
            <a:ext cx="566232" cy="54881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788AC23-6931-4569-91C4-38AD91161E8E}"/>
              </a:ext>
            </a:extLst>
          </p:cNvPr>
          <p:cNvCxnSpPr>
            <a:cxnSpLocks/>
            <a:stCxn id="7" idx="3"/>
            <a:endCxn id="9" idx="1"/>
          </p:cNvCxnSpPr>
          <p:nvPr/>
        </p:nvCxnSpPr>
        <p:spPr>
          <a:xfrm>
            <a:off x="7652534" y="3614051"/>
            <a:ext cx="71863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四角形: 角を丸くする 21">
            <a:extLst>
              <a:ext uri="{FF2B5EF4-FFF2-40B4-BE49-F238E27FC236}">
                <a16:creationId xmlns:a16="http://schemas.microsoft.com/office/drawing/2014/main" id="{00FB7A31-28F4-44AE-AF4B-CF526300EC7B}"/>
              </a:ext>
            </a:extLst>
          </p:cNvPr>
          <p:cNvSpPr/>
          <p:nvPr/>
        </p:nvSpPr>
        <p:spPr>
          <a:xfrm>
            <a:off x="1042580" y="5646162"/>
            <a:ext cx="2855912" cy="4027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ユーザーが店舗から</a:t>
            </a:r>
            <a:r>
              <a:rPr kumimoji="1" lang="en-US" altLang="ja-JP" sz="900" dirty="0">
                <a:solidFill>
                  <a:schemeClr val="tx1"/>
                </a:solidFill>
              </a:rPr>
              <a:t>OK</a:t>
            </a:r>
            <a:r>
              <a:rPr kumimoji="1" lang="ja-JP" altLang="en-US" sz="900" dirty="0">
                <a:solidFill>
                  <a:schemeClr val="tx1"/>
                </a:solidFill>
              </a:rPr>
              <a:t>の旨を</a:t>
            </a:r>
            <a:endParaRPr kumimoji="1" lang="en-US" altLang="ja-JP" sz="900" dirty="0">
              <a:solidFill>
                <a:schemeClr val="tx1"/>
              </a:solidFill>
            </a:endParaRPr>
          </a:p>
          <a:p>
            <a:pPr algn="ctr"/>
            <a:r>
              <a:rPr kumimoji="1" lang="ja-JP" altLang="en-US" sz="900" dirty="0">
                <a:solidFill>
                  <a:schemeClr val="tx1"/>
                </a:solidFill>
              </a:rPr>
              <a:t>受信したメールから問題なければ確定する押下</a:t>
            </a:r>
          </a:p>
        </p:txBody>
      </p:sp>
      <p:sp>
        <p:nvSpPr>
          <p:cNvPr id="24" name="四角形: 角を丸くする 23">
            <a:extLst>
              <a:ext uri="{FF2B5EF4-FFF2-40B4-BE49-F238E27FC236}">
                <a16:creationId xmlns:a16="http://schemas.microsoft.com/office/drawing/2014/main" id="{E95B0B50-1EE3-4968-9D03-9079719401BD}"/>
              </a:ext>
            </a:extLst>
          </p:cNvPr>
          <p:cNvSpPr/>
          <p:nvPr/>
        </p:nvSpPr>
        <p:spPr>
          <a:xfrm>
            <a:off x="4500749" y="4856671"/>
            <a:ext cx="3171705" cy="29237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ユーザーから店舗へ確定の旨をメールで送信</a:t>
            </a:r>
          </a:p>
        </p:txBody>
      </p:sp>
      <p:sp>
        <p:nvSpPr>
          <p:cNvPr id="25" name="四角形: 角を丸くする 24">
            <a:extLst>
              <a:ext uri="{FF2B5EF4-FFF2-40B4-BE49-F238E27FC236}">
                <a16:creationId xmlns:a16="http://schemas.microsoft.com/office/drawing/2014/main" id="{DC379077-862C-46A2-A24F-821677946156}"/>
              </a:ext>
            </a:extLst>
          </p:cNvPr>
          <p:cNvSpPr/>
          <p:nvPr/>
        </p:nvSpPr>
        <p:spPr>
          <a:xfrm>
            <a:off x="8470552" y="4856671"/>
            <a:ext cx="2577977" cy="22197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店舗からユーザーへ</a:t>
            </a:r>
            <a:r>
              <a:rPr lang="ja-JP" altLang="en-US" sz="900" dirty="0">
                <a:solidFill>
                  <a:schemeClr val="tx1"/>
                </a:solidFill>
              </a:rPr>
              <a:t>確定</a:t>
            </a:r>
            <a:r>
              <a:rPr kumimoji="1" lang="ja-JP" altLang="en-US" sz="900" dirty="0">
                <a:solidFill>
                  <a:schemeClr val="tx1"/>
                </a:solidFill>
              </a:rPr>
              <a:t>の旨をメールで受信</a:t>
            </a:r>
          </a:p>
        </p:txBody>
      </p:sp>
    </p:spTree>
    <p:extLst>
      <p:ext uri="{BB962C8B-B14F-4D97-AF65-F5344CB8AC3E}">
        <p14:creationId xmlns:p14="http://schemas.microsoft.com/office/powerpoint/2010/main" val="1529462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8B9924-98D0-40D5-B42F-93F1785F73D5}"/>
              </a:ext>
            </a:extLst>
          </p:cNvPr>
          <p:cNvSpPr>
            <a:spLocks noGrp="1"/>
          </p:cNvSpPr>
          <p:nvPr>
            <p:ph type="title"/>
          </p:nvPr>
        </p:nvSpPr>
        <p:spPr/>
        <p:txBody>
          <a:bodyPr/>
          <a:lstStyle/>
          <a:p>
            <a:r>
              <a:rPr kumimoji="1" lang="ja-JP" altLang="en-US" dirty="0"/>
              <a:t>３</a:t>
            </a:r>
            <a:r>
              <a:rPr kumimoji="1" lang="en-US" altLang="ja-JP" dirty="0"/>
              <a:t>.</a:t>
            </a:r>
            <a:r>
              <a:rPr kumimoji="1" lang="ja-JP" altLang="en-US" dirty="0"/>
              <a:t>１０</a:t>
            </a:r>
            <a:r>
              <a:rPr kumimoji="1" lang="en-US" altLang="ja-JP" dirty="0"/>
              <a:t>.</a:t>
            </a:r>
            <a:r>
              <a:rPr kumimoji="1" lang="ja-JP" altLang="en-US" dirty="0"/>
              <a:t>画面遷移図</a:t>
            </a:r>
            <a:r>
              <a:rPr kumimoji="1" lang="en-US" altLang="ja-JP" dirty="0"/>
              <a:t>-</a:t>
            </a:r>
            <a:r>
              <a:rPr kumimoji="1" lang="ja-JP" altLang="en-US" dirty="0"/>
              <a:t>店舗ログイン</a:t>
            </a:r>
            <a:r>
              <a:rPr kumimoji="1" lang="en-US" altLang="ja-JP" dirty="0"/>
              <a:t>-</a:t>
            </a:r>
            <a:endParaRPr kumimoji="1" lang="ja-JP" altLang="en-US" dirty="0"/>
          </a:p>
        </p:txBody>
      </p:sp>
      <p:cxnSp>
        <p:nvCxnSpPr>
          <p:cNvPr id="14" name="直線矢印コネクタ 13">
            <a:extLst>
              <a:ext uri="{FF2B5EF4-FFF2-40B4-BE49-F238E27FC236}">
                <a16:creationId xmlns:a16="http://schemas.microsoft.com/office/drawing/2014/main" id="{C2DF3BFB-493E-40E0-8753-FC5401D5EF1C}"/>
              </a:ext>
            </a:extLst>
          </p:cNvPr>
          <p:cNvCxnSpPr>
            <a:cxnSpLocks/>
            <a:stCxn id="27" idx="3"/>
            <a:endCxn id="19" idx="1"/>
          </p:cNvCxnSpPr>
          <p:nvPr/>
        </p:nvCxnSpPr>
        <p:spPr>
          <a:xfrm flipV="1">
            <a:off x="4810056" y="3014680"/>
            <a:ext cx="144261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9" name="図 18">
            <a:extLst>
              <a:ext uri="{FF2B5EF4-FFF2-40B4-BE49-F238E27FC236}">
                <a16:creationId xmlns:a16="http://schemas.microsoft.com/office/drawing/2014/main" id="{2AFD6CAF-C826-4C85-941F-2DC83CE2789B}"/>
              </a:ext>
            </a:extLst>
          </p:cNvPr>
          <p:cNvPicPr>
            <a:picLocks noChangeAspect="1"/>
          </p:cNvPicPr>
          <p:nvPr/>
        </p:nvPicPr>
        <p:blipFill>
          <a:blip r:embed="rId2"/>
          <a:stretch>
            <a:fillRect/>
          </a:stretch>
        </p:blipFill>
        <p:spPr>
          <a:xfrm>
            <a:off x="6252675" y="2094380"/>
            <a:ext cx="3505905" cy="1840600"/>
          </a:xfrm>
          <a:prstGeom prst="rect">
            <a:avLst/>
          </a:prstGeom>
        </p:spPr>
      </p:pic>
      <p:pic>
        <p:nvPicPr>
          <p:cNvPr id="23" name="コンテンツ プレースホルダー 3">
            <a:extLst>
              <a:ext uri="{FF2B5EF4-FFF2-40B4-BE49-F238E27FC236}">
                <a16:creationId xmlns:a16="http://schemas.microsoft.com/office/drawing/2014/main" id="{ED20A477-DBA1-49D1-B5E7-3DD2FF4D09F8}"/>
              </a:ext>
            </a:extLst>
          </p:cNvPr>
          <p:cNvPicPr>
            <a:picLocks noGrp="1" noChangeAspect="1"/>
          </p:cNvPicPr>
          <p:nvPr>
            <p:ph idx="1"/>
          </p:nvPr>
        </p:nvPicPr>
        <p:blipFill>
          <a:blip r:embed="rId2"/>
          <a:stretch>
            <a:fillRect/>
          </a:stretch>
        </p:blipFill>
        <p:spPr>
          <a:xfrm>
            <a:off x="1348019" y="4560198"/>
            <a:ext cx="3505906" cy="1840601"/>
          </a:xfrm>
          <a:prstGeom prst="rect">
            <a:avLst/>
          </a:prstGeom>
        </p:spPr>
      </p:pic>
      <p:pic>
        <p:nvPicPr>
          <p:cNvPr id="24" name="図 23">
            <a:extLst>
              <a:ext uri="{FF2B5EF4-FFF2-40B4-BE49-F238E27FC236}">
                <a16:creationId xmlns:a16="http://schemas.microsoft.com/office/drawing/2014/main" id="{F1E31888-BDE9-4932-8490-3FAF02CCCBCB}"/>
              </a:ext>
            </a:extLst>
          </p:cNvPr>
          <p:cNvPicPr>
            <a:picLocks noChangeAspect="1"/>
          </p:cNvPicPr>
          <p:nvPr/>
        </p:nvPicPr>
        <p:blipFill>
          <a:blip r:embed="rId3"/>
          <a:stretch>
            <a:fillRect/>
          </a:stretch>
        </p:blipFill>
        <p:spPr>
          <a:xfrm>
            <a:off x="6252675" y="4560198"/>
            <a:ext cx="3505907" cy="1840601"/>
          </a:xfrm>
          <a:prstGeom prst="rect">
            <a:avLst/>
          </a:prstGeom>
        </p:spPr>
      </p:pic>
      <p:cxnSp>
        <p:nvCxnSpPr>
          <p:cNvPr id="25" name="直線矢印コネクタ 24">
            <a:extLst>
              <a:ext uri="{FF2B5EF4-FFF2-40B4-BE49-F238E27FC236}">
                <a16:creationId xmlns:a16="http://schemas.microsoft.com/office/drawing/2014/main" id="{2487DBE7-3AA3-499A-BD4E-7519BCC49EE9}"/>
              </a:ext>
            </a:extLst>
          </p:cNvPr>
          <p:cNvCxnSpPr>
            <a:cxnSpLocks/>
            <a:stCxn id="23" idx="3"/>
            <a:endCxn id="24" idx="1"/>
          </p:cNvCxnSpPr>
          <p:nvPr/>
        </p:nvCxnSpPr>
        <p:spPr>
          <a:xfrm>
            <a:off x="4853925" y="5480499"/>
            <a:ext cx="1398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7" name="図 26">
            <a:extLst>
              <a:ext uri="{FF2B5EF4-FFF2-40B4-BE49-F238E27FC236}">
                <a16:creationId xmlns:a16="http://schemas.microsoft.com/office/drawing/2014/main" id="{21A460DA-0DBC-474E-9CEB-7B67FEBD31B9}"/>
              </a:ext>
            </a:extLst>
          </p:cNvPr>
          <p:cNvPicPr>
            <a:picLocks noChangeAspect="1"/>
          </p:cNvPicPr>
          <p:nvPr/>
        </p:nvPicPr>
        <p:blipFill>
          <a:blip r:embed="rId4"/>
          <a:stretch>
            <a:fillRect/>
          </a:stretch>
        </p:blipFill>
        <p:spPr>
          <a:xfrm>
            <a:off x="1304149" y="2094380"/>
            <a:ext cx="3505907" cy="1840601"/>
          </a:xfrm>
          <a:prstGeom prst="rect">
            <a:avLst/>
          </a:prstGeom>
        </p:spPr>
      </p:pic>
      <p:sp>
        <p:nvSpPr>
          <p:cNvPr id="35" name="四角形: 角を丸くする 34">
            <a:extLst>
              <a:ext uri="{FF2B5EF4-FFF2-40B4-BE49-F238E27FC236}">
                <a16:creationId xmlns:a16="http://schemas.microsoft.com/office/drawing/2014/main" id="{8E3183CA-B8F7-4990-8F05-9BFD8C0C5523}"/>
              </a:ext>
            </a:extLst>
          </p:cNvPr>
          <p:cNvSpPr/>
          <p:nvPr/>
        </p:nvSpPr>
        <p:spPr>
          <a:xfrm>
            <a:off x="1247498" y="1801925"/>
            <a:ext cx="2194442" cy="2924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店舗管理ログイン画面にアクセス</a:t>
            </a:r>
          </a:p>
        </p:txBody>
      </p:sp>
      <p:sp>
        <p:nvSpPr>
          <p:cNvPr id="36" name="四角形: 角を丸くする 35">
            <a:extLst>
              <a:ext uri="{FF2B5EF4-FFF2-40B4-BE49-F238E27FC236}">
                <a16:creationId xmlns:a16="http://schemas.microsoft.com/office/drawing/2014/main" id="{A149ED40-7BB6-438F-ADB5-943E93E07EFC}"/>
              </a:ext>
            </a:extLst>
          </p:cNvPr>
          <p:cNvSpPr/>
          <p:nvPr/>
        </p:nvSpPr>
        <p:spPr>
          <a:xfrm>
            <a:off x="6252675" y="1801923"/>
            <a:ext cx="2194442" cy="4236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認証成功で店舗管理画面に遷移</a:t>
            </a:r>
            <a:endParaRPr kumimoji="1" lang="en-US" altLang="ja-JP" sz="900" dirty="0">
              <a:solidFill>
                <a:schemeClr val="tx1"/>
              </a:solidFill>
            </a:endParaRPr>
          </a:p>
          <a:p>
            <a:pPr algn="ctr"/>
            <a:r>
              <a:rPr lang="ja-JP" altLang="en-US" sz="900" dirty="0">
                <a:solidFill>
                  <a:schemeClr val="tx1"/>
                </a:solidFill>
              </a:rPr>
              <a:t>ユーザー情報に紐付く店舗一覧を表示</a:t>
            </a:r>
            <a:endParaRPr kumimoji="1" lang="ja-JP" altLang="en-US" sz="900" dirty="0">
              <a:solidFill>
                <a:schemeClr val="tx1"/>
              </a:solidFill>
            </a:endParaRPr>
          </a:p>
        </p:txBody>
      </p:sp>
      <p:sp>
        <p:nvSpPr>
          <p:cNvPr id="37" name="四角形: 角を丸くする 36">
            <a:extLst>
              <a:ext uri="{FF2B5EF4-FFF2-40B4-BE49-F238E27FC236}">
                <a16:creationId xmlns:a16="http://schemas.microsoft.com/office/drawing/2014/main" id="{CD167317-AFC0-441A-84D5-877F97606374}"/>
              </a:ext>
            </a:extLst>
          </p:cNvPr>
          <p:cNvSpPr/>
          <p:nvPr/>
        </p:nvSpPr>
        <p:spPr>
          <a:xfrm>
            <a:off x="1247498" y="4374711"/>
            <a:ext cx="2194442" cy="2924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ログアウトボタンを押下</a:t>
            </a:r>
            <a:endParaRPr kumimoji="1" lang="en-US" altLang="ja-JP" sz="900" dirty="0">
              <a:solidFill>
                <a:schemeClr val="tx1"/>
              </a:solidFill>
            </a:endParaRPr>
          </a:p>
        </p:txBody>
      </p:sp>
      <p:sp>
        <p:nvSpPr>
          <p:cNvPr id="39" name="四角形: 角を丸くする 38">
            <a:extLst>
              <a:ext uri="{FF2B5EF4-FFF2-40B4-BE49-F238E27FC236}">
                <a16:creationId xmlns:a16="http://schemas.microsoft.com/office/drawing/2014/main" id="{4E3CD07F-89A0-4D90-AC1D-F72551A8FAC0}"/>
              </a:ext>
            </a:extLst>
          </p:cNvPr>
          <p:cNvSpPr/>
          <p:nvPr/>
        </p:nvSpPr>
        <p:spPr>
          <a:xfrm>
            <a:off x="6252675" y="4413970"/>
            <a:ext cx="2194442" cy="2924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店舗管理ログイン画面に遷移</a:t>
            </a:r>
          </a:p>
        </p:txBody>
      </p:sp>
    </p:spTree>
    <p:extLst>
      <p:ext uri="{BB962C8B-B14F-4D97-AF65-F5344CB8AC3E}">
        <p14:creationId xmlns:p14="http://schemas.microsoft.com/office/powerpoint/2010/main" val="1554689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427D49-0AD4-49EA-A258-023C1B5181BC}"/>
              </a:ext>
            </a:extLst>
          </p:cNvPr>
          <p:cNvSpPr>
            <a:spLocks noGrp="1"/>
          </p:cNvSpPr>
          <p:nvPr>
            <p:ph type="title"/>
          </p:nvPr>
        </p:nvSpPr>
        <p:spPr/>
        <p:txBody>
          <a:bodyPr/>
          <a:lstStyle/>
          <a:p>
            <a:r>
              <a:rPr kumimoji="1" lang="ja-JP" altLang="en-US" dirty="0"/>
              <a:t>３</a:t>
            </a:r>
            <a:r>
              <a:rPr kumimoji="1" lang="en-US" altLang="ja-JP" dirty="0"/>
              <a:t>.</a:t>
            </a:r>
            <a:r>
              <a:rPr kumimoji="1" lang="ja-JP" altLang="en-US" dirty="0"/>
              <a:t>１１</a:t>
            </a:r>
            <a:r>
              <a:rPr kumimoji="1" lang="en-US" altLang="ja-JP" dirty="0"/>
              <a:t>.</a:t>
            </a:r>
            <a:r>
              <a:rPr kumimoji="1" lang="ja-JP" altLang="en-US" dirty="0"/>
              <a:t>画面遷移図</a:t>
            </a:r>
            <a:r>
              <a:rPr kumimoji="1" lang="en-US" altLang="ja-JP" dirty="0"/>
              <a:t>-</a:t>
            </a:r>
            <a:r>
              <a:rPr kumimoji="1" lang="ja-JP" altLang="en-US" dirty="0"/>
              <a:t>店舗情報新規登録</a:t>
            </a:r>
            <a:r>
              <a:rPr kumimoji="1" lang="en-US" altLang="ja-JP" dirty="0"/>
              <a:t>-</a:t>
            </a:r>
            <a:endParaRPr kumimoji="1" lang="ja-JP" altLang="en-US" dirty="0"/>
          </a:p>
        </p:txBody>
      </p:sp>
      <p:pic>
        <p:nvPicPr>
          <p:cNvPr id="5" name="コンテンツ プレースホルダー 4">
            <a:extLst>
              <a:ext uri="{FF2B5EF4-FFF2-40B4-BE49-F238E27FC236}">
                <a16:creationId xmlns:a16="http://schemas.microsoft.com/office/drawing/2014/main" id="{12067F7D-0891-4DA0-9BCD-8BB896A4D71D}"/>
              </a:ext>
            </a:extLst>
          </p:cNvPr>
          <p:cNvPicPr>
            <a:picLocks noGrp="1" noChangeAspect="1"/>
          </p:cNvPicPr>
          <p:nvPr>
            <p:ph idx="1"/>
          </p:nvPr>
        </p:nvPicPr>
        <p:blipFill>
          <a:blip r:embed="rId2"/>
          <a:stretch>
            <a:fillRect/>
          </a:stretch>
        </p:blipFill>
        <p:spPr>
          <a:xfrm>
            <a:off x="1675822" y="2089169"/>
            <a:ext cx="3006127" cy="1578217"/>
          </a:xfrm>
        </p:spPr>
      </p:pic>
      <p:pic>
        <p:nvPicPr>
          <p:cNvPr id="7" name="図 6">
            <a:extLst>
              <a:ext uri="{FF2B5EF4-FFF2-40B4-BE49-F238E27FC236}">
                <a16:creationId xmlns:a16="http://schemas.microsoft.com/office/drawing/2014/main" id="{648C79C7-BF91-42ED-80B1-720AD5186C4A}"/>
              </a:ext>
            </a:extLst>
          </p:cNvPr>
          <p:cNvPicPr>
            <a:picLocks noChangeAspect="1"/>
          </p:cNvPicPr>
          <p:nvPr/>
        </p:nvPicPr>
        <p:blipFill>
          <a:blip r:embed="rId3"/>
          <a:stretch>
            <a:fillRect/>
          </a:stretch>
        </p:blipFill>
        <p:spPr>
          <a:xfrm>
            <a:off x="6646831" y="2089169"/>
            <a:ext cx="3006127" cy="1578216"/>
          </a:xfrm>
          <a:prstGeom prst="rect">
            <a:avLst/>
          </a:prstGeom>
        </p:spPr>
      </p:pic>
      <p:pic>
        <p:nvPicPr>
          <p:cNvPr id="9" name="図 8">
            <a:extLst>
              <a:ext uri="{FF2B5EF4-FFF2-40B4-BE49-F238E27FC236}">
                <a16:creationId xmlns:a16="http://schemas.microsoft.com/office/drawing/2014/main" id="{AE6F55A1-B95E-4B47-807E-C933D21DE337}"/>
              </a:ext>
            </a:extLst>
          </p:cNvPr>
          <p:cNvPicPr>
            <a:picLocks noChangeAspect="1"/>
          </p:cNvPicPr>
          <p:nvPr/>
        </p:nvPicPr>
        <p:blipFill>
          <a:blip r:embed="rId4"/>
          <a:stretch>
            <a:fillRect/>
          </a:stretch>
        </p:blipFill>
        <p:spPr>
          <a:xfrm>
            <a:off x="1675822" y="4257137"/>
            <a:ext cx="3006127" cy="1578217"/>
          </a:xfrm>
          <a:prstGeom prst="rect">
            <a:avLst/>
          </a:prstGeom>
        </p:spPr>
      </p:pic>
      <p:pic>
        <p:nvPicPr>
          <p:cNvPr id="11" name="図 10">
            <a:extLst>
              <a:ext uri="{FF2B5EF4-FFF2-40B4-BE49-F238E27FC236}">
                <a16:creationId xmlns:a16="http://schemas.microsoft.com/office/drawing/2014/main" id="{85D84A89-6D2B-4DD3-95A0-B99D7D5DCD6C}"/>
              </a:ext>
            </a:extLst>
          </p:cNvPr>
          <p:cNvPicPr>
            <a:picLocks noChangeAspect="1"/>
          </p:cNvPicPr>
          <p:nvPr/>
        </p:nvPicPr>
        <p:blipFill>
          <a:blip r:embed="rId5"/>
          <a:stretch>
            <a:fillRect/>
          </a:stretch>
        </p:blipFill>
        <p:spPr>
          <a:xfrm>
            <a:off x="6646832" y="4257137"/>
            <a:ext cx="3006126" cy="1578216"/>
          </a:xfrm>
          <a:prstGeom prst="rect">
            <a:avLst/>
          </a:prstGeom>
        </p:spPr>
      </p:pic>
      <p:cxnSp>
        <p:nvCxnSpPr>
          <p:cNvPr id="12" name="コネクタ: カギ線 11">
            <a:extLst>
              <a:ext uri="{FF2B5EF4-FFF2-40B4-BE49-F238E27FC236}">
                <a16:creationId xmlns:a16="http://schemas.microsoft.com/office/drawing/2014/main" id="{B618E6D9-D289-4AC2-A4D4-72C8993745CB}"/>
              </a:ext>
            </a:extLst>
          </p:cNvPr>
          <p:cNvCxnSpPr>
            <a:cxnSpLocks/>
            <a:stCxn id="7" idx="3"/>
            <a:endCxn id="9" idx="0"/>
          </p:cNvCxnSpPr>
          <p:nvPr/>
        </p:nvCxnSpPr>
        <p:spPr>
          <a:xfrm flipH="1">
            <a:off x="3178886" y="2878277"/>
            <a:ext cx="6474072" cy="1378860"/>
          </a:xfrm>
          <a:prstGeom prst="bentConnector4">
            <a:avLst>
              <a:gd name="adj1" fmla="val -3531"/>
              <a:gd name="adj2" fmla="val 7861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87F7F15A-6C0F-49E4-85CE-C16B6C5D69B9}"/>
              </a:ext>
            </a:extLst>
          </p:cNvPr>
          <p:cNvCxnSpPr>
            <a:cxnSpLocks/>
            <a:stCxn id="5" idx="3"/>
            <a:endCxn id="7" idx="1"/>
          </p:cNvCxnSpPr>
          <p:nvPr/>
        </p:nvCxnSpPr>
        <p:spPr>
          <a:xfrm flipV="1">
            <a:off x="4681949" y="2878277"/>
            <a:ext cx="196488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4923664-B153-4857-B4F3-9DFA6E414678}"/>
              </a:ext>
            </a:extLst>
          </p:cNvPr>
          <p:cNvCxnSpPr>
            <a:cxnSpLocks/>
            <a:stCxn id="9" idx="3"/>
            <a:endCxn id="11" idx="1"/>
          </p:cNvCxnSpPr>
          <p:nvPr/>
        </p:nvCxnSpPr>
        <p:spPr>
          <a:xfrm flipV="1">
            <a:off x="4681949" y="5046245"/>
            <a:ext cx="196488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四角形: 角を丸くする 21">
            <a:extLst>
              <a:ext uri="{FF2B5EF4-FFF2-40B4-BE49-F238E27FC236}">
                <a16:creationId xmlns:a16="http://schemas.microsoft.com/office/drawing/2014/main" id="{00D61E68-E55C-4900-95C8-0BB74C9C2E37}"/>
              </a:ext>
            </a:extLst>
          </p:cNvPr>
          <p:cNvSpPr/>
          <p:nvPr/>
        </p:nvSpPr>
        <p:spPr>
          <a:xfrm>
            <a:off x="1514917" y="1939014"/>
            <a:ext cx="2194442" cy="2924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店舗管理画面から新規作成押下</a:t>
            </a:r>
          </a:p>
        </p:txBody>
      </p:sp>
      <p:sp>
        <p:nvSpPr>
          <p:cNvPr id="23" name="四角形: 角を丸くする 22">
            <a:extLst>
              <a:ext uri="{FF2B5EF4-FFF2-40B4-BE49-F238E27FC236}">
                <a16:creationId xmlns:a16="http://schemas.microsoft.com/office/drawing/2014/main" id="{FD0AAF94-F4F0-4671-AEBE-24F1DFE43678}"/>
              </a:ext>
            </a:extLst>
          </p:cNvPr>
          <p:cNvSpPr/>
          <p:nvPr/>
        </p:nvSpPr>
        <p:spPr>
          <a:xfrm>
            <a:off x="6646831" y="1936639"/>
            <a:ext cx="2479916" cy="2924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登録したい店舗情報を入力して登録押下</a:t>
            </a:r>
          </a:p>
        </p:txBody>
      </p:sp>
      <p:sp>
        <p:nvSpPr>
          <p:cNvPr id="24" name="四角形: 角を丸くする 23">
            <a:extLst>
              <a:ext uri="{FF2B5EF4-FFF2-40B4-BE49-F238E27FC236}">
                <a16:creationId xmlns:a16="http://schemas.microsoft.com/office/drawing/2014/main" id="{8E9DAA2F-C067-489A-A430-758C5FE52524}"/>
              </a:ext>
            </a:extLst>
          </p:cNvPr>
          <p:cNvSpPr/>
          <p:nvPr/>
        </p:nvSpPr>
        <p:spPr>
          <a:xfrm>
            <a:off x="6646831" y="4131083"/>
            <a:ext cx="2267131" cy="4135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登録成功したら店舗一覧に戻る</a:t>
            </a:r>
            <a:endParaRPr kumimoji="1" lang="en-US" altLang="ja-JP" sz="900" dirty="0">
              <a:solidFill>
                <a:schemeClr val="tx1"/>
              </a:solidFill>
            </a:endParaRPr>
          </a:p>
          <a:p>
            <a:pPr algn="ctr"/>
            <a:r>
              <a:rPr kumimoji="1" lang="ja-JP" altLang="en-US" sz="900" dirty="0">
                <a:solidFill>
                  <a:schemeClr val="tx1"/>
                </a:solidFill>
              </a:rPr>
              <a:t>登録した店舗が追加されて表示</a:t>
            </a:r>
          </a:p>
        </p:txBody>
      </p:sp>
    </p:spTree>
    <p:extLst>
      <p:ext uri="{BB962C8B-B14F-4D97-AF65-F5344CB8AC3E}">
        <p14:creationId xmlns:p14="http://schemas.microsoft.com/office/powerpoint/2010/main" val="374459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9C91BE-5CCE-48F8-8071-293AC92A3D97}"/>
              </a:ext>
            </a:extLst>
          </p:cNvPr>
          <p:cNvSpPr>
            <a:spLocks noGrp="1"/>
          </p:cNvSpPr>
          <p:nvPr>
            <p:ph type="title"/>
          </p:nvPr>
        </p:nvSpPr>
        <p:spPr/>
        <p:txBody>
          <a:bodyPr/>
          <a:lstStyle/>
          <a:p>
            <a:r>
              <a:rPr kumimoji="1" lang="ja-JP" altLang="en-US" dirty="0"/>
              <a:t>３</a:t>
            </a:r>
            <a:r>
              <a:rPr kumimoji="1" lang="en-US" altLang="ja-JP" dirty="0"/>
              <a:t>.</a:t>
            </a:r>
            <a:r>
              <a:rPr kumimoji="1" lang="ja-JP" altLang="en-US" dirty="0"/>
              <a:t>１２</a:t>
            </a:r>
            <a:r>
              <a:rPr kumimoji="1" lang="en-US" altLang="ja-JP" dirty="0"/>
              <a:t>.</a:t>
            </a:r>
            <a:r>
              <a:rPr kumimoji="1" lang="ja-JP" altLang="en-US" dirty="0"/>
              <a:t>画面遷移図</a:t>
            </a:r>
            <a:r>
              <a:rPr kumimoji="1" lang="en-US" altLang="ja-JP" dirty="0"/>
              <a:t>-</a:t>
            </a:r>
            <a:r>
              <a:rPr kumimoji="1" lang="ja-JP" altLang="en-US" dirty="0"/>
              <a:t>店舗情報更新</a:t>
            </a:r>
            <a:r>
              <a:rPr kumimoji="1" lang="en-US" altLang="ja-JP" dirty="0"/>
              <a:t>-</a:t>
            </a:r>
            <a:endParaRPr kumimoji="1" lang="ja-JP" altLang="en-US" dirty="0"/>
          </a:p>
        </p:txBody>
      </p:sp>
      <p:pic>
        <p:nvPicPr>
          <p:cNvPr id="5" name="コンテンツ プレースホルダー 4">
            <a:extLst>
              <a:ext uri="{FF2B5EF4-FFF2-40B4-BE49-F238E27FC236}">
                <a16:creationId xmlns:a16="http://schemas.microsoft.com/office/drawing/2014/main" id="{28F1FC66-1AB5-4A88-BCC1-49FF43AC314B}"/>
              </a:ext>
            </a:extLst>
          </p:cNvPr>
          <p:cNvPicPr>
            <a:picLocks noGrp="1" noChangeAspect="1"/>
          </p:cNvPicPr>
          <p:nvPr>
            <p:ph idx="1"/>
          </p:nvPr>
        </p:nvPicPr>
        <p:blipFill>
          <a:blip r:embed="rId2"/>
          <a:stretch>
            <a:fillRect/>
          </a:stretch>
        </p:blipFill>
        <p:spPr>
          <a:xfrm>
            <a:off x="6799914" y="2412078"/>
            <a:ext cx="3006126" cy="1578217"/>
          </a:xfrm>
        </p:spPr>
      </p:pic>
      <p:pic>
        <p:nvPicPr>
          <p:cNvPr id="7" name="図 6">
            <a:extLst>
              <a:ext uri="{FF2B5EF4-FFF2-40B4-BE49-F238E27FC236}">
                <a16:creationId xmlns:a16="http://schemas.microsoft.com/office/drawing/2014/main" id="{E6C44763-96CA-4A42-BF6A-38C92A3BB3E9}"/>
              </a:ext>
            </a:extLst>
          </p:cNvPr>
          <p:cNvPicPr>
            <a:picLocks noChangeAspect="1"/>
          </p:cNvPicPr>
          <p:nvPr/>
        </p:nvPicPr>
        <p:blipFill>
          <a:blip r:embed="rId3"/>
          <a:stretch>
            <a:fillRect/>
          </a:stretch>
        </p:blipFill>
        <p:spPr>
          <a:xfrm>
            <a:off x="2046759" y="4711684"/>
            <a:ext cx="3006126" cy="1578217"/>
          </a:xfrm>
          <a:prstGeom prst="rect">
            <a:avLst/>
          </a:prstGeom>
        </p:spPr>
      </p:pic>
      <p:pic>
        <p:nvPicPr>
          <p:cNvPr id="9" name="図 8">
            <a:extLst>
              <a:ext uri="{FF2B5EF4-FFF2-40B4-BE49-F238E27FC236}">
                <a16:creationId xmlns:a16="http://schemas.microsoft.com/office/drawing/2014/main" id="{D3830C1F-CFD3-4FCF-9AFD-71D503AB910B}"/>
              </a:ext>
            </a:extLst>
          </p:cNvPr>
          <p:cNvPicPr>
            <a:picLocks noChangeAspect="1"/>
          </p:cNvPicPr>
          <p:nvPr/>
        </p:nvPicPr>
        <p:blipFill>
          <a:blip r:embed="rId4"/>
          <a:stretch>
            <a:fillRect/>
          </a:stretch>
        </p:blipFill>
        <p:spPr>
          <a:xfrm>
            <a:off x="6799915" y="4711686"/>
            <a:ext cx="3006130" cy="1578218"/>
          </a:xfrm>
          <a:prstGeom prst="rect">
            <a:avLst/>
          </a:prstGeom>
        </p:spPr>
      </p:pic>
      <p:pic>
        <p:nvPicPr>
          <p:cNvPr id="10" name="図 9">
            <a:extLst>
              <a:ext uri="{FF2B5EF4-FFF2-40B4-BE49-F238E27FC236}">
                <a16:creationId xmlns:a16="http://schemas.microsoft.com/office/drawing/2014/main" id="{8BDDA503-E056-4DD2-87CA-60BF967F76E7}"/>
              </a:ext>
            </a:extLst>
          </p:cNvPr>
          <p:cNvPicPr>
            <a:picLocks noChangeAspect="1"/>
          </p:cNvPicPr>
          <p:nvPr/>
        </p:nvPicPr>
        <p:blipFill>
          <a:blip r:embed="rId5"/>
          <a:stretch>
            <a:fillRect/>
          </a:stretch>
        </p:blipFill>
        <p:spPr>
          <a:xfrm>
            <a:off x="2046759" y="2412078"/>
            <a:ext cx="3006126" cy="1578216"/>
          </a:xfrm>
          <a:prstGeom prst="rect">
            <a:avLst/>
          </a:prstGeom>
        </p:spPr>
      </p:pic>
      <p:cxnSp>
        <p:nvCxnSpPr>
          <p:cNvPr id="11" name="コネクタ: カギ線 10">
            <a:extLst>
              <a:ext uri="{FF2B5EF4-FFF2-40B4-BE49-F238E27FC236}">
                <a16:creationId xmlns:a16="http://schemas.microsoft.com/office/drawing/2014/main" id="{C653147B-39EA-4AE8-9BA9-20CCF6C03EA6}"/>
              </a:ext>
            </a:extLst>
          </p:cNvPr>
          <p:cNvCxnSpPr>
            <a:cxnSpLocks/>
            <a:stCxn id="5" idx="3"/>
            <a:endCxn id="7" idx="0"/>
          </p:cNvCxnSpPr>
          <p:nvPr/>
        </p:nvCxnSpPr>
        <p:spPr>
          <a:xfrm flipH="1">
            <a:off x="3549822" y="3201187"/>
            <a:ext cx="6256218" cy="1510497"/>
          </a:xfrm>
          <a:prstGeom prst="bentConnector4">
            <a:avLst>
              <a:gd name="adj1" fmla="val -3654"/>
              <a:gd name="adj2" fmla="val 7612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CC746888-C724-4F27-AB0C-56AAC20B42E0}"/>
              </a:ext>
            </a:extLst>
          </p:cNvPr>
          <p:cNvCxnSpPr>
            <a:cxnSpLocks/>
            <a:stCxn id="10" idx="3"/>
            <a:endCxn id="5" idx="1"/>
          </p:cNvCxnSpPr>
          <p:nvPr/>
        </p:nvCxnSpPr>
        <p:spPr>
          <a:xfrm>
            <a:off x="5052885" y="3201186"/>
            <a:ext cx="174702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F46BDC18-2AA9-437D-9497-B00543D666C6}"/>
              </a:ext>
            </a:extLst>
          </p:cNvPr>
          <p:cNvCxnSpPr>
            <a:cxnSpLocks/>
            <a:stCxn id="7" idx="3"/>
            <a:endCxn id="9" idx="1"/>
          </p:cNvCxnSpPr>
          <p:nvPr/>
        </p:nvCxnSpPr>
        <p:spPr>
          <a:xfrm>
            <a:off x="5052885" y="5500793"/>
            <a:ext cx="1747030"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四角形: 角を丸くする 19">
            <a:extLst>
              <a:ext uri="{FF2B5EF4-FFF2-40B4-BE49-F238E27FC236}">
                <a16:creationId xmlns:a16="http://schemas.microsoft.com/office/drawing/2014/main" id="{3E2C9659-0A20-4CAA-8BAC-25A61F18B689}"/>
              </a:ext>
            </a:extLst>
          </p:cNvPr>
          <p:cNvSpPr/>
          <p:nvPr/>
        </p:nvSpPr>
        <p:spPr>
          <a:xfrm>
            <a:off x="1739204" y="2265850"/>
            <a:ext cx="2194442" cy="2924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店舗管理画面から変更押下</a:t>
            </a:r>
          </a:p>
        </p:txBody>
      </p:sp>
      <p:sp>
        <p:nvSpPr>
          <p:cNvPr id="21" name="四角形: 角を丸くする 20">
            <a:extLst>
              <a:ext uri="{FF2B5EF4-FFF2-40B4-BE49-F238E27FC236}">
                <a16:creationId xmlns:a16="http://schemas.microsoft.com/office/drawing/2014/main" id="{AF028E0D-68A9-40F9-8D4E-8E8318EC6400}"/>
              </a:ext>
            </a:extLst>
          </p:cNvPr>
          <p:cNvSpPr/>
          <p:nvPr/>
        </p:nvSpPr>
        <p:spPr>
          <a:xfrm>
            <a:off x="6799914" y="2253061"/>
            <a:ext cx="2194442" cy="4383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対象の店舗の情報が表示</a:t>
            </a:r>
            <a:endParaRPr kumimoji="1" lang="en-US" altLang="ja-JP" sz="900" dirty="0">
              <a:solidFill>
                <a:schemeClr val="tx1"/>
              </a:solidFill>
            </a:endParaRPr>
          </a:p>
          <a:p>
            <a:pPr algn="ctr"/>
            <a:r>
              <a:rPr lang="ja-JP" altLang="en-US" sz="900" dirty="0">
                <a:solidFill>
                  <a:schemeClr val="tx1"/>
                </a:solidFill>
              </a:rPr>
              <a:t>変更したい情報を変更して変更押下</a:t>
            </a:r>
            <a:endParaRPr kumimoji="1" lang="ja-JP" altLang="en-US" sz="900" dirty="0">
              <a:solidFill>
                <a:schemeClr val="tx1"/>
              </a:solidFill>
            </a:endParaRPr>
          </a:p>
        </p:txBody>
      </p:sp>
      <p:sp>
        <p:nvSpPr>
          <p:cNvPr id="22" name="四角形: 角を丸くする 21">
            <a:extLst>
              <a:ext uri="{FF2B5EF4-FFF2-40B4-BE49-F238E27FC236}">
                <a16:creationId xmlns:a16="http://schemas.microsoft.com/office/drawing/2014/main" id="{069D7585-1DC7-4EF7-B744-A20B4EC3709E}"/>
              </a:ext>
            </a:extLst>
          </p:cNvPr>
          <p:cNvSpPr/>
          <p:nvPr/>
        </p:nvSpPr>
        <p:spPr>
          <a:xfrm>
            <a:off x="6799914" y="4560212"/>
            <a:ext cx="2194442" cy="4383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変更成功したら店舗一覧に戻る</a:t>
            </a:r>
            <a:endParaRPr kumimoji="1" lang="en-US" altLang="ja-JP" sz="900" dirty="0">
              <a:solidFill>
                <a:schemeClr val="tx1"/>
              </a:solidFill>
            </a:endParaRPr>
          </a:p>
          <a:p>
            <a:pPr algn="ctr"/>
            <a:r>
              <a:rPr lang="ja-JP" altLang="en-US" sz="900" dirty="0">
                <a:solidFill>
                  <a:schemeClr val="tx1"/>
                </a:solidFill>
              </a:rPr>
              <a:t>変更</a:t>
            </a:r>
            <a:r>
              <a:rPr kumimoji="1" lang="ja-JP" altLang="en-US" sz="900" dirty="0">
                <a:solidFill>
                  <a:schemeClr val="tx1"/>
                </a:solidFill>
              </a:rPr>
              <a:t>した店舗が更新されて表示</a:t>
            </a:r>
          </a:p>
        </p:txBody>
      </p:sp>
    </p:spTree>
    <p:extLst>
      <p:ext uri="{BB962C8B-B14F-4D97-AF65-F5344CB8AC3E}">
        <p14:creationId xmlns:p14="http://schemas.microsoft.com/office/powerpoint/2010/main" val="2428364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8B9924-98D0-40D5-B42F-93F1785F73D5}"/>
              </a:ext>
            </a:extLst>
          </p:cNvPr>
          <p:cNvSpPr>
            <a:spLocks noGrp="1"/>
          </p:cNvSpPr>
          <p:nvPr>
            <p:ph type="title"/>
          </p:nvPr>
        </p:nvSpPr>
        <p:spPr/>
        <p:txBody>
          <a:bodyPr/>
          <a:lstStyle/>
          <a:p>
            <a:r>
              <a:rPr kumimoji="1" lang="ja-JP" altLang="en-US" dirty="0"/>
              <a:t>３</a:t>
            </a:r>
            <a:r>
              <a:rPr kumimoji="1" lang="en-US" altLang="ja-JP" dirty="0"/>
              <a:t>.</a:t>
            </a:r>
            <a:r>
              <a:rPr kumimoji="1" lang="ja-JP" altLang="en-US" dirty="0"/>
              <a:t>１３</a:t>
            </a:r>
            <a:r>
              <a:rPr kumimoji="1" lang="en-US" altLang="ja-JP" dirty="0"/>
              <a:t>.</a:t>
            </a:r>
            <a:r>
              <a:rPr kumimoji="1" lang="ja-JP" altLang="en-US" dirty="0"/>
              <a:t>画面遷移図</a:t>
            </a:r>
            <a:r>
              <a:rPr kumimoji="1" lang="en-US" altLang="ja-JP" dirty="0"/>
              <a:t>-</a:t>
            </a:r>
            <a:r>
              <a:rPr kumimoji="1" lang="ja-JP" altLang="en-US" dirty="0"/>
              <a:t>店舗情報削除</a:t>
            </a:r>
            <a:r>
              <a:rPr kumimoji="1" lang="en-US" altLang="ja-JP" dirty="0"/>
              <a:t>-</a:t>
            </a:r>
            <a:endParaRPr kumimoji="1" lang="ja-JP" altLang="en-US" dirty="0"/>
          </a:p>
        </p:txBody>
      </p:sp>
      <p:pic>
        <p:nvPicPr>
          <p:cNvPr id="7" name="図 6">
            <a:extLst>
              <a:ext uri="{FF2B5EF4-FFF2-40B4-BE49-F238E27FC236}">
                <a16:creationId xmlns:a16="http://schemas.microsoft.com/office/drawing/2014/main" id="{8A3B3093-BB8C-452E-A6C2-1AB9CADF1649}"/>
              </a:ext>
            </a:extLst>
          </p:cNvPr>
          <p:cNvPicPr>
            <a:picLocks noChangeAspect="1"/>
          </p:cNvPicPr>
          <p:nvPr/>
        </p:nvPicPr>
        <p:blipFill>
          <a:blip r:embed="rId2"/>
          <a:stretch>
            <a:fillRect/>
          </a:stretch>
        </p:blipFill>
        <p:spPr>
          <a:xfrm>
            <a:off x="1467998" y="2262292"/>
            <a:ext cx="2916926" cy="1531386"/>
          </a:xfrm>
          <a:prstGeom prst="rect">
            <a:avLst/>
          </a:prstGeom>
        </p:spPr>
      </p:pic>
      <p:pic>
        <p:nvPicPr>
          <p:cNvPr id="9" name="図 8">
            <a:extLst>
              <a:ext uri="{FF2B5EF4-FFF2-40B4-BE49-F238E27FC236}">
                <a16:creationId xmlns:a16="http://schemas.microsoft.com/office/drawing/2014/main" id="{44930475-C72D-487A-B605-CC472D5D2DA0}"/>
              </a:ext>
            </a:extLst>
          </p:cNvPr>
          <p:cNvPicPr>
            <a:picLocks noChangeAspect="1"/>
          </p:cNvPicPr>
          <p:nvPr/>
        </p:nvPicPr>
        <p:blipFill>
          <a:blip r:embed="rId3"/>
          <a:stretch>
            <a:fillRect/>
          </a:stretch>
        </p:blipFill>
        <p:spPr>
          <a:xfrm>
            <a:off x="5951829" y="2262292"/>
            <a:ext cx="2916926" cy="1531386"/>
          </a:xfrm>
          <a:prstGeom prst="rect">
            <a:avLst/>
          </a:prstGeom>
        </p:spPr>
      </p:pic>
      <p:pic>
        <p:nvPicPr>
          <p:cNvPr id="11" name="図 10">
            <a:extLst>
              <a:ext uri="{FF2B5EF4-FFF2-40B4-BE49-F238E27FC236}">
                <a16:creationId xmlns:a16="http://schemas.microsoft.com/office/drawing/2014/main" id="{D9E1A6CE-B448-45AA-83FB-7FC46D284310}"/>
              </a:ext>
            </a:extLst>
          </p:cNvPr>
          <p:cNvPicPr>
            <a:picLocks noChangeAspect="1"/>
          </p:cNvPicPr>
          <p:nvPr/>
        </p:nvPicPr>
        <p:blipFill>
          <a:blip r:embed="rId4"/>
          <a:stretch>
            <a:fillRect/>
          </a:stretch>
        </p:blipFill>
        <p:spPr>
          <a:xfrm>
            <a:off x="1467998" y="4293781"/>
            <a:ext cx="2916925" cy="1531386"/>
          </a:xfrm>
          <a:prstGeom prst="rect">
            <a:avLst/>
          </a:prstGeom>
        </p:spPr>
      </p:pic>
      <p:pic>
        <p:nvPicPr>
          <p:cNvPr id="13" name="図 12">
            <a:extLst>
              <a:ext uri="{FF2B5EF4-FFF2-40B4-BE49-F238E27FC236}">
                <a16:creationId xmlns:a16="http://schemas.microsoft.com/office/drawing/2014/main" id="{8F5E0034-E973-4289-BFCF-B4B1CE28062E}"/>
              </a:ext>
            </a:extLst>
          </p:cNvPr>
          <p:cNvPicPr>
            <a:picLocks noChangeAspect="1"/>
          </p:cNvPicPr>
          <p:nvPr/>
        </p:nvPicPr>
        <p:blipFill>
          <a:blip r:embed="rId5"/>
          <a:stretch>
            <a:fillRect/>
          </a:stretch>
        </p:blipFill>
        <p:spPr>
          <a:xfrm>
            <a:off x="5951830" y="4293780"/>
            <a:ext cx="2916925" cy="1531386"/>
          </a:xfrm>
          <a:prstGeom prst="rect">
            <a:avLst/>
          </a:prstGeom>
        </p:spPr>
      </p:pic>
      <p:cxnSp>
        <p:nvCxnSpPr>
          <p:cNvPr id="10" name="直線矢印コネクタ 9">
            <a:extLst>
              <a:ext uri="{FF2B5EF4-FFF2-40B4-BE49-F238E27FC236}">
                <a16:creationId xmlns:a16="http://schemas.microsoft.com/office/drawing/2014/main" id="{102908B8-18FB-4334-846F-0B17370C7DF4}"/>
              </a:ext>
            </a:extLst>
          </p:cNvPr>
          <p:cNvCxnSpPr>
            <a:cxnSpLocks/>
            <a:stCxn id="7" idx="3"/>
            <a:endCxn id="9" idx="1"/>
          </p:cNvCxnSpPr>
          <p:nvPr/>
        </p:nvCxnSpPr>
        <p:spPr>
          <a:xfrm>
            <a:off x="4384924" y="3027985"/>
            <a:ext cx="15669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670D1136-E105-438A-BA9E-EE92AD402449}"/>
              </a:ext>
            </a:extLst>
          </p:cNvPr>
          <p:cNvCxnSpPr>
            <a:cxnSpLocks/>
            <a:stCxn id="11" idx="3"/>
            <a:endCxn id="13" idx="1"/>
          </p:cNvCxnSpPr>
          <p:nvPr/>
        </p:nvCxnSpPr>
        <p:spPr>
          <a:xfrm flipV="1">
            <a:off x="4384923" y="5059473"/>
            <a:ext cx="156690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88F5BDD8-2362-4BCA-9DDF-4C286BE06B45}"/>
              </a:ext>
            </a:extLst>
          </p:cNvPr>
          <p:cNvCxnSpPr>
            <a:cxnSpLocks/>
            <a:stCxn id="9" idx="3"/>
            <a:endCxn id="11" idx="0"/>
          </p:cNvCxnSpPr>
          <p:nvPr/>
        </p:nvCxnSpPr>
        <p:spPr>
          <a:xfrm flipH="1">
            <a:off x="2926461" y="3027985"/>
            <a:ext cx="5942294" cy="1265796"/>
          </a:xfrm>
          <a:prstGeom prst="bentConnector4">
            <a:avLst>
              <a:gd name="adj1" fmla="val -3847"/>
              <a:gd name="adj2" fmla="val 8024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四角形: 角を丸くする 21">
            <a:extLst>
              <a:ext uri="{FF2B5EF4-FFF2-40B4-BE49-F238E27FC236}">
                <a16:creationId xmlns:a16="http://schemas.microsoft.com/office/drawing/2014/main" id="{33BAA1BE-3039-47C1-9476-8F58A5626C1B}"/>
              </a:ext>
            </a:extLst>
          </p:cNvPr>
          <p:cNvSpPr/>
          <p:nvPr/>
        </p:nvSpPr>
        <p:spPr>
          <a:xfrm>
            <a:off x="1385521" y="2116064"/>
            <a:ext cx="2194442" cy="2924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店舗管理画面から削除押下</a:t>
            </a:r>
          </a:p>
        </p:txBody>
      </p:sp>
      <p:sp>
        <p:nvSpPr>
          <p:cNvPr id="23" name="四角形: 角を丸くする 22">
            <a:extLst>
              <a:ext uri="{FF2B5EF4-FFF2-40B4-BE49-F238E27FC236}">
                <a16:creationId xmlns:a16="http://schemas.microsoft.com/office/drawing/2014/main" id="{947C3B93-0EF8-49D7-9357-AB41A1FAD45C}"/>
              </a:ext>
            </a:extLst>
          </p:cNvPr>
          <p:cNvSpPr/>
          <p:nvPr/>
        </p:nvSpPr>
        <p:spPr>
          <a:xfrm>
            <a:off x="5781997" y="2116064"/>
            <a:ext cx="894848" cy="2924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solidFill>
                  <a:schemeClr val="tx1"/>
                </a:solidFill>
              </a:rPr>
              <a:t>OK</a:t>
            </a:r>
            <a:r>
              <a:rPr lang="ja-JP" altLang="en-US" sz="900" dirty="0">
                <a:solidFill>
                  <a:schemeClr val="tx1"/>
                </a:solidFill>
              </a:rPr>
              <a:t>押下</a:t>
            </a:r>
            <a:endParaRPr kumimoji="1" lang="ja-JP" altLang="en-US" sz="900" dirty="0">
              <a:solidFill>
                <a:schemeClr val="tx1"/>
              </a:solidFill>
            </a:endParaRPr>
          </a:p>
        </p:txBody>
      </p:sp>
      <p:sp>
        <p:nvSpPr>
          <p:cNvPr id="24" name="四角形: 角を丸くする 23">
            <a:extLst>
              <a:ext uri="{FF2B5EF4-FFF2-40B4-BE49-F238E27FC236}">
                <a16:creationId xmlns:a16="http://schemas.microsoft.com/office/drawing/2014/main" id="{3C7FE0C1-C7BF-43AB-A1F6-40FAFB5FB025}"/>
              </a:ext>
            </a:extLst>
          </p:cNvPr>
          <p:cNvSpPr/>
          <p:nvPr/>
        </p:nvSpPr>
        <p:spPr>
          <a:xfrm>
            <a:off x="5897608" y="4120991"/>
            <a:ext cx="2194442" cy="4383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a:solidFill>
                  <a:schemeClr val="tx1"/>
                </a:solidFill>
              </a:rPr>
              <a:t>削除</a:t>
            </a:r>
            <a:r>
              <a:rPr kumimoji="1" lang="ja-JP" altLang="en-US" sz="900" dirty="0">
                <a:solidFill>
                  <a:schemeClr val="tx1"/>
                </a:solidFill>
              </a:rPr>
              <a:t>成功したら店舗一覧に戻る</a:t>
            </a:r>
            <a:endParaRPr kumimoji="1" lang="en-US" altLang="ja-JP" sz="900" dirty="0">
              <a:solidFill>
                <a:schemeClr val="tx1"/>
              </a:solidFill>
            </a:endParaRPr>
          </a:p>
          <a:p>
            <a:pPr algn="ctr"/>
            <a:r>
              <a:rPr kumimoji="1" lang="ja-JP" altLang="en-US" sz="900" dirty="0">
                <a:solidFill>
                  <a:schemeClr val="tx1"/>
                </a:solidFill>
              </a:rPr>
              <a:t>削除した店舗が削除されて表示</a:t>
            </a:r>
          </a:p>
        </p:txBody>
      </p:sp>
    </p:spTree>
    <p:extLst>
      <p:ext uri="{BB962C8B-B14F-4D97-AF65-F5344CB8AC3E}">
        <p14:creationId xmlns:p14="http://schemas.microsoft.com/office/powerpoint/2010/main" val="3732185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D4BE2-41F7-4369-83B1-97C0C372C45D}"/>
              </a:ext>
            </a:extLst>
          </p:cNvPr>
          <p:cNvSpPr>
            <a:spLocks noGrp="1"/>
          </p:cNvSpPr>
          <p:nvPr>
            <p:ph type="title"/>
          </p:nvPr>
        </p:nvSpPr>
        <p:spPr/>
        <p:txBody>
          <a:bodyPr/>
          <a:lstStyle/>
          <a:p>
            <a:r>
              <a:rPr lang="ja-JP" altLang="en-US" dirty="0"/>
              <a:t>４</a:t>
            </a:r>
            <a:r>
              <a:rPr kumimoji="1" lang="en-US" altLang="ja-JP" dirty="0"/>
              <a:t>.</a:t>
            </a:r>
            <a:r>
              <a:rPr kumimoji="1" lang="ja-JP" altLang="en-US" dirty="0"/>
              <a:t>１</a:t>
            </a:r>
            <a:r>
              <a:rPr kumimoji="1" lang="en-US" altLang="ja-JP" dirty="0"/>
              <a:t>.</a:t>
            </a:r>
            <a:r>
              <a:rPr kumimoji="1" lang="ja-JP" altLang="en-US" dirty="0"/>
              <a:t>機能概要</a:t>
            </a:r>
            <a:r>
              <a:rPr kumimoji="1" lang="en-US" altLang="ja-JP" dirty="0"/>
              <a:t>-</a:t>
            </a:r>
            <a:r>
              <a:rPr kumimoji="1" lang="ja-JP" altLang="en-US" dirty="0"/>
              <a:t>利用者ログイン</a:t>
            </a:r>
            <a:r>
              <a:rPr kumimoji="1" lang="en-US" altLang="ja-JP" dirty="0"/>
              <a:t>-</a:t>
            </a:r>
            <a:endParaRPr kumimoji="1" lang="ja-JP" altLang="en-US" dirty="0"/>
          </a:p>
        </p:txBody>
      </p:sp>
      <p:pic>
        <p:nvPicPr>
          <p:cNvPr id="8" name="図 7">
            <a:extLst>
              <a:ext uri="{FF2B5EF4-FFF2-40B4-BE49-F238E27FC236}">
                <a16:creationId xmlns:a16="http://schemas.microsoft.com/office/drawing/2014/main" id="{2ECC4F12-3BF0-4AD8-BD46-B50D1290F7FE}"/>
              </a:ext>
            </a:extLst>
          </p:cNvPr>
          <p:cNvPicPr>
            <a:picLocks noChangeAspect="1"/>
          </p:cNvPicPr>
          <p:nvPr/>
        </p:nvPicPr>
        <p:blipFill>
          <a:blip r:embed="rId3"/>
          <a:stretch>
            <a:fillRect/>
          </a:stretch>
        </p:blipFill>
        <p:spPr>
          <a:xfrm>
            <a:off x="810998" y="1711442"/>
            <a:ext cx="2164209" cy="1990172"/>
          </a:xfrm>
          <a:prstGeom prst="rect">
            <a:avLst/>
          </a:prstGeom>
        </p:spPr>
      </p:pic>
      <p:pic>
        <p:nvPicPr>
          <p:cNvPr id="4" name="図 3">
            <a:extLst>
              <a:ext uri="{FF2B5EF4-FFF2-40B4-BE49-F238E27FC236}">
                <a16:creationId xmlns:a16="http://schemas.microsoft.com/office/drawing/2014/main" id="{A0AEC820-C2B0-4CC2-8A74-7603EC484DE6}"/>
              </a:ext>
            </a:extLst>
          </p:cNvPr>
          <p:cNvPicPr>
            <a:picLocks noChangeAspect="1"/>
          </p:cNvPicPr>
          <p:nvPr/>
        </p:nvPicPr>
        <p:blipFill>
          <a:blip r:embed="rId4"/>
          <a:stretch>
            <a:fillRect/>
          </a:stretch>
        </p:blipFill>
        <p:spPr>
          <a:xfrm>
            <a:off x="810998" y="4151472"/>
            <a:ext cx="2164209" cy="1990172"/>
          </a:xfrm>
          <a:prstGeom prst="rect">
            <a:avLst/>
          </a:prstGeom>
        </p:spPr>
      </p:pic>
      <p:pic>
        <p:nvPicPr>
          <p:cNvPr id="7" name="図 6">
            <a:extLst>
              <a:ext uri="{FF2B5EF4-FFF2-40B4-BE49-F238E27FC236}">
                <a16:creationId xmlns:a16="http://schemas.microsoft.com/office/drawing/2014/main" id="{A5F2BAB3-5E31-407C-96C9-FD0052DADAB7}"/>
              </a:ext>
            </a:extLst>
          </p:cNvPr>
          <p:cNvPicPr>
            <a:picLocks noChangeAspect="1"/>
          </p:cNvPicPr>
          <p:nvPr/>
        </p:nvPicPr>
        <p:blipFill>
          <a:blip r:embed="rId5"/>
          <a:stretch>
            <a:fillRect/>
          </a:stretch>
        </p:blipFill>
        <p:spPr>
          <a:xfrm>
            <a:off x="3235605" y="1711442"/>
            <a:ext cx="2164207" cy="1990170"/>
          </a:xfrm>
          <a:prstGeom prst="rect">
            <a:avLst/>
          </a:prstGeom>
        </p:spPr>
      </p:pic>
      <p:graphicFrame>
        <p:nvGraphicFramePr>
          <p:cNvPr id="25" name="表 4">
            <a:extLst>
              <a:ext uri="{FF2B5EF4-FFF2-40B4-BE49-F238E27FC236}">
                <a16:creationId xmlns:a16="http://schemas.microsoft.com/office/drawing/2014/main" id="{9937F2F8-1470-4250-985E-F8045A59D9FF}"/>
              </a:ext>
            </a:extLst>
          </p:cNvPr>
          <p:cNvGraphicFramePr>
            <a:graphicFrameLocks noGrp="1"/>
          </p:cNvGraphicFramePr>
          <p:nvPr>
            <p:ph idx="1"/>
            <p:extLst>
              <p:ext uri="{D42A27DB-BD31-4B8C-83A1-F6EECF244321}">
                <p14:modId xmlns:p14="http://schemas.microsoft.com/office/powerpoint/2010/main" val="3544713460"/>
              </p:ext>
            </p:extLst>
          </p:nvPr>
        </p:nvGraphicFramePr>
        <p:xfrm>
          <a:off x="5740400" y="1690690"/>
          <a:ext cx="5909731" cy="3389689"/>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525911059"/>
                    </a:ext>
                  </a:extLst>
                </a:gridCol>
                <a:gridCol w="2302933">
                  <a:extLst>
                    <a:ext uri="{9D8B030D-6E8A-4147-A177-3AD203B41FA5}">
                      <a16:colId xmlns:a16="http://schemas.microsoft.com/office/drawing/2014/main" val="1226151709"/>
                    </a:ext>
                  </a:extLst>
                </a:gridCol>
                <a:gridCol w="1854200">
                  <a:extLst>
                    <a:ext uri="{9D8B030D-6E8A-4147-A177-3AD203B41FA5}">
                      <a16:colId xmlns:a16="http://schemas.microsoft.com/office/drawing/2014/main" val="2564370951"/>
                    </a:ext>
                  </a:extLst>
                </a:gridCol>
                <a:gridCol w="761998">
                  <a:extLst>
                    <a:ext uri="{9D8B030D-6E8A-4147-A177-3AD203B41FA5}">
                      <a16:colId xmlns:a16="http://schemas.microsoft.com/office/drawing/2014/main" val="3147573942"/>
                    </a:ext>
                  </a:extLst>
                </a:gridCol>
              </a:tblGrid>
              <a:tr h="187153">
                <a:tc>
                  <a:txBody>
                    <a:bodyPr/>
                    <a:lstStyle/>
                    <a:p>
                      <a:r>
                        <a:rPr kumimoji="1" lang="ja-JP" altLang="en-US" dirty="0"/>
                        <a:t>機能</a:t>
                      </a:r>
                    </a:p>
                  </a:txBody>
                  <a:tcPr/>
                </a:tc>
                <a:tc>
                  <a:txBody>
                    <a:bodyPr/>
                    <a:lstStyle/>
                    <a:p>
                      <a:r>
                        <a:rPr kumimoji="1" lang="ja-JP" altLang="en-US" dirty="0"/>
                        <a:t>操作</a:t>
                      </a:r>
                    </a:p>
                  </a:txBody>
                  <a:tcPr/>
                </a:tc>
                <a:tc>
                  <a:txBody>
                    <a:bodyPr/>
                    <a:lstStyle/>
                    <a:p>
                      <a:r>
                        <a:rPr kumimoji="1" lang="ja-JP" altLang="en-US" dirty="0"/>
                        <a:t>概要</a:t>
                      </a:r>
                    </a:p>
                  </a:txBody>
                  <a:tcPr/>
                </a:tc>
                <a:tc>
                  <a:txBody>
                    <a:bodyPr/>
                    <a:lstStyle/>
                    <a:p>
                      <a:r>
                        <a:rPr kumimoji="1" lang="ja-JP" altLang="en-US" dirty="0"/>
                        <a:t>備考</a:t>
                      </a:r>
                    </a:p>
                  </a:txBody>
                  <a:tcPr/>
                </a:tc>
                <a:extLst>
                  <a:ext uri="{0D108BD9-81ED-4DB2-BD59-A6C34878D82A}">
                    <a16:rowId xmlns:a16="http://schemas.microsoft.com/office/drawing/2014/main" val="485833757"/>
                  </a:ext>
                </a:extLst>
              </a:tr>
              <a:tr h="202749">
                <a:tc>
                  <a:txBody>
                    <a:bodyPr/>
                    <a:lstStyle/>
                    <a:p>
                      <a:r>
                        <a:rPr kumimoji="1" lang="ja-JP" altLang="en-US" sz="1000" dirty="0"/>
                        <a:t>ログイン成功</a:t>
                      </a:r>
                    </a:p>
                  </a:txBody>
                  <a:tcPr/>
                </a:tc>
                <a:tc>
                  <a:txBody>
                    <a:bodyPr/>
                    <a:lstStyle/>
                    <a:p>
                      <a:r>
                        <a:rPr kumimoji="1" lang="en-US" altLang="ja-JP" sz="1000" dirty="0"/>
                        <a:t>DB</a:t>
                      </a:r>
                      <a:r>
                        <a:rPr kumimoji="1" lang="ja-JP" altLang="en-US" sz="1000" dirty="0"/>
                        <a:t>に登録されたユーザー</a:t>
                      </a:r>
                      <a:r>
                        <a:rPr kumimoji="1" lang="en-US" altLang="ja-JP" sz="1000" dirty="0"/>
                        <a:t>ID</a:t>
                      </a:r>
                      <a:r>
                        <a:rPr kumimoji="1" lang="ja-JP" altLang="en-US" sz="1000" dirty="0"/>
                        <a:t>またはメールアドレスとパスワードを入力してログイン押下</a:t>
                      </a:r>
                    </a:p>
                  </a:txBody>
                  <a:tcPr/>
                </a:tc>
                <a:tc>
                  <a:txBody>
                    <a:bodyPr/>
                    <a:lstStyle/>
                    <a:p>
                      <a:r>
                        <a:rPr kumimoji="1" lang="ja-JP" altLang="en-US" sz="1000" dirty="0"/>
                        <a:t>ログイン成功アラートが出てログイン状態に遷移する</a:t>
                      </a:r>
                    </a:p>
                  </a:txBody>
                  <a:tcPr/>
                </a:tc>
                <a:tc>
                  <a:txBody>
                    <a:bodyPr/>
                    <a:lstStyle/>
                    <a:p>
                      <a:endParaRPr kumimoji="1" lang="ja-JP" altLang="en-US" sz="1000" dirty="0"/>
                    </a:p>
                  </a:txBody>
                  <a:tcPr/>
                </a:tc>
                <a:extLst>
                  <a:ext uri="{0D108BD9-81ED-4DB2-BD59-A6C34878D82A}">
                    <a16:rowId xmlns:a16="http://schemas.microsoft.com/office/drawing/2014/main" val="3976884164"/>
                  </a:ext>
                </a:extLst>
              </a:tr>
              <a:tr h="291752">
                <a:tc>
                  <a:txBody>
                    <a:bodyPr/>
                    <a:lstStyle/>
                    <a:p>
                      <a:r>
                        <a:rPr kumimoji="1" lang="ja-JP" altLang="en-US" sz="1000" dirty="0"/>
                        <a:t>ログイン失敗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t>DB</a:t>
                      </a:r>
                      <a:r>
                        <a:rPr kumimoji="1" lang="ja-JP" altLang="en-US" sz="1000" dirty="0"/>
                        <a:t>に登録されていないユーザー</a:t>
                      </a:r>
                      <a:r>
                        <a:rPr kumimoji="1" lang="en-US" altLang="ja-JP" sz="1000" dirty="0"/>
                        <a:t>ID</a:t>
                      </a:r>
                      <a:r>
                        <a:rPr kumimoji="1" lang="ja-JP" altLang="en-US" sz="1000" dirty="0"/>
                        <a:t>またはメールアドレスとパスワードを入力してログイン押下</a:t>
                      </a:r>
                    </a:p>
                  </a:txBody>
                  <a:tcPr/>
                </a:tc>
                <a:tc>
                  <a:txBody>
                    <a:bodyPr/>
                    <a:lstStyle/>
                    <a:p>
                      <a:r>
                        <a:rPr kumimoji="1" lang="ja-JP" altLang="en-US" sz="1000" dirty="0"/>
                        <a:t>ログイン失敗アラートが出て未ログイン状態に遷移する</a:t>
                      </a:r>
                    </a:p>
                  </a:txBody>
                  <a:tcPr/>
                </a:tc>
                <a:tc>
                  <a:txBody>
                    <a:bodyPr/>
                    <a:lstStyle/>
                    <a:p>
                      <a:endParaRPr kumimoji="1" lang="ja-JP" altLang="en-US" sz="1000" dirty="0"/>
                    </a:p>
                  </a:txBody>
                  <a:tcPr/>
                </a:tc>
                <a:extLst>
                  <a:ext uri="{0D108BD9-81ED-4DB2-BD59-A6C34878D82A}">
                    <a16:rowId xmlns:a16="http://schemas.microsoft.com/office/drawing/2014/main" val="1622171500"/>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パスワード入力規制</a:t>
                      </a:r>
                    </a:p>
                  </a:txBody>
                  <a:tcPr/>
                </a:tc>
                <a:tc>
                  <a:txBody>
                    <a:bodyPr/>
                    <a:lstStyle/>
                    <a:p>
                      <a:r>
                        <a:rPr kumimoji="1" lang="ja-JP" altLang="en-US" sz="1000" dirty="0"/>
                        <a:t>半角英数字以外の文字を入力する</a:t>
                      </a:r>
                    </a:p>
                  </a:txBody>
                  <a:tcPr/>
                </a:tc>
                <a:tc>
                  <a:txBody>
                    <a:bodyPr/>
                    <a:lstStyle/>
                    <a:p>
                      <a:r>
                        <a:rPr kumimoji="1" lang="ja-JP" altLang="en-US" sz="1000" dirty="0"/>
                        <a:t>パスワードテキストボックスを入力状態にすると</a:t>
                      </a:r>
                      <a:r>
                        <a:rPr kumimoji="1" lang="en-US" altLang="ja-JP" sz="1000" dirty="0"/>
                        <a:t>IME</a:t>
                      </a:r>
                      <a:r>
                        <a:rPr kumimoji="1" lang="ja-JP" altLang="en-US" sz="1000" dirty="0"/>
                        <a:t>が半角英数字になる</a:t>
                      </a:r>
                    </a:p>
                  </a:txBody>
                  <a:tcPr/>
                </a:tc>
                <a:tc>
                  <a:txBody>
                    <a:bodyPr/>
                    <a:lstStyle/>
                    <a:p>
                      <a:endParaRPr kumimoji="1" lang="ja-JP" altLang="en-US" sz="1000" dirty="0"/>
                    </a:p>
                  </a:txBody>
                  <a:tcPr/>
                </a:tc>
                <a:extLst>
                  <a:ext uri="{0D108BD9-81ED-4DB2-BD59-A6C34878D82A}">
                    <a16:rowId xmlns:a16="http://schemas.microsoft.com/office/drawing/2014/main" val="2940595508"/>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ユーザー</a:t>
                      </a:r>
                      <a:r>
                        <a:rPr kumimoji="1" lang="en-US" altLang="ja-JP" sz="1000" dirty="0"/>
                        <a:t>ID</a:t>
                      </a:r>
                      <a:r>
                        <a:rPr kumimoji="1" lang="ja-JP" altLang="en-US" sz="1000" dirty="0"/>
                        <a:t>入力規制</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半角英数字以外の文字を入力する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ユーザー</a:t>
                      </a:r>
                      <a:r>
                        <a:rPr kumimoji="1" lang="en-US" altLang="ja-JP" sz="1000" dirty="0"/>
                        <a:t>ID</a:t>
                      </a:r>
                      <a:r>
                        <a:rPr kumimoji="1" lang="ja-JP" altLang="en-US" sz="1000" dirty="0"/>
                        <a:t>テキストボックスは半角英数字以外の文字は入力できない</a:t>
                      </a:r>
                    </a:p>
                  </a:txBody>
                  <a:tcPr/>
                </a:tc>
                <a:tc>
                  <a:txBody>
                    <a:bodyPr/>
                    <a:lstStyle/>
                    <a:p>
                      <a:endParaRPr kumimoji="1" lang="ja-JP" altLang="en-US" sz="1000" dirty="0"/>
                    </a:p>
                  </a:txBody>
                  <a:tcPr/>
                </a:tc>
                <a:extLst>
                  <a:ext uri="{0D108BD9-81ED-4DB2-BD59-A6C34878D82A}">
                    <a16:rowId xmlns:a16="http://schemas.microsoft.com/office/drawing/2014/main" val="1582456159"/>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ユーザー</a:t>
                      </a:r>
                      <a:r>
                        <a:rPr kumimoji="1" lang="en-US" altLang="ja-JP" sz="1000" dirty="0"/>
                        <a:t>ID</a:t>
                      </a:r>
                      <a:r>
                        <a:rPr kumimoji="1" lang="ja-JP" altLang="en-US" sz="1000" dirty="0"/>
                        <a:t>またはパスワード未入力</a:t>
                      </a:r>
                    </a:p>
                  </a:txBody>
                  <a:tcPr/>
                </a:tc>
                <a:tc>
                  <a:txBody>
                    <a:bodyPr/>
                    <a:lstStyle/>
                    <a:p>
                      <a:r>
                        <a:rPr kumimoji="1" lang="ja-JP" altLang="en-US" sz="1000" dirty="0"/>
                        <a:t>ユーザー</a:t>
                      </a:r>
                      <a:r>
                        <a:rPr kumimoji="1" lang="en-US" altLang="ja-JP" sz="1000" dirty="0"/>
                        <a:t>ID</a:t>
                      </a:r>
                      <a:r>
                        <a:rPr kumimoji="1" lang="ja-JP" altLang="en-US" sz="1000" dirty="0"/>
                        <a:t>またはパスワードを未入力でログインボタン押下</a:t>
                      </a:r>
                    </a:p>
                  </a:txBody>
                  <a:tcPr/>
                </a:tc>
                <a:tc>
                  <a:txBody>
                    <a:bodyPr/>
                    <a:lstStyle/>
                    <a:p>
                      <a:r>
                        <a:rPr kumimoji="1" lang="ja-JP" altLang="en-US" sz="1000" dirty="0"/>
                        <a:t>「ユーザー</a:t>
                      </a:r>
                      <a:r>
                        <a:rPr kumimoji="1" lang="en-US" altLang="ja-JP" sz="1000" dirty="0"/>
                        <a:t>ID</a:t>
                      </a:r>
                      <a:r>
                        <a:rPr kumimoji="1" lang="ja-JP" altLang="en-US" sz="1000" dirty="0"/>
                        <a:t>またはメールアドレスとパスワードを入力してください」と警告</a:t>
                      </a:r>
                    </a:p>
                  </a:txBody>
                  <a:tcPr/>
                </a:tc>
                <a:tc>
                  <a:txBody>
                    <a:bodyPr/>
                    <a:lstStyle/>
                    <a:p>
                      <a:endParaRPr kumimoji="1" lang="ja-JP" altLang="en-US" sz="1000" dirty="0"/>
                    </a:p>
                  </a:txBody>
                  <a:tcPr/>
                </a:tc>
                <a:extLst>
                  <a:ext uri="{0D108BD9-81ED-4DB2-BD59-A6C34878D82A}">
                    <a16:rowId xmlns:a16="http://schemas.microsoft.com/office/drawing/2014/main" val="3263328992"/>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キャンセル</a:t>
                      </a:r>
                    </a:p>
                  </a:txBody>
                  <a:tcPr/>
                </a:tc>
                <a:tc>
                  <a:txBody>
                    <a:bodyPr/>
                    <a:lstStyle/>
                    <a:p>
                      <a:r>
                        <a:rPr kumimoji="1" lang="ja-JP" altLang="en-US" sz="1000" dirty="0"/>
                        <a:t>キャンセルボタン押下</a:t>
                      </a:r>
                    </a:p>
                  </a:txBody>
                  <a:tcPr/>
                </a:tc>
                <a:tc>
                  <a:txBody>
                    <a:bodyPr/>
                    <a:lstStyle/>
                    <a:p>
                      <a:r>
                        <a:rPr kumimoji="1" lang="ja-JP" altLang="en-US" sz="1000" dirty="0"/>
                        <a:t>ログインフォームを閉じる</a:t>
                      </a:r>
                    </a:p>
                  </a:txBody>
                  <a:tcPr/>
                </a:tc>
                <a:tc>
                  <a:txBody>
                    <a:bodyPr/>
                    <a:lstStyle/>
                    <a:p>
                      <a:endParaRPr kumimoji="1" lang="ja-JP" altLang="en-US" sz="1000" dirty="0"/>
                    </a:p>
                  </a:txBody>
                  <a:tcPr/>
                </a:tc>
                <a:extLst>
                  <a:ext uri="{0D108BD9-81ED-4DB2-BD59-A6C34878D82A}">
                    <a16:rowId xmlns:a16="http://schemas.microsoft.com/office/drawing/2014/main" val="4171865515"/>
                  </a:ext>
                </a:extLst>
              </a:tr>
            </a:tbl>
          </a:graphicData>
        </a:graphic>
      </p:graphicFrame>
      <p:pic>
        <p:nvPicPr>
          <p:cNvPr id="16" name="図 15">
            <a:extLst>
              <a:ext uri="{FF2B5EF4-FFF2-40B4-BE49-F238E27FC236}">
                <a16:creationId xmlns:a16="http://schemas.microsoft.com/office/drawing/2014/main" id="{CE3F7499-C112-4A42-AAA9-9ECB901C5DA6}"/>
              </a:ext>
            </a:extLst>
          </p:cNvPr>
          <p:cNvPicPr>
            <a:picLocks noChangeAspect="1"/>
          </p:cNvPicPr>
          <p:nvPr/>
        </p:nvPicPr>
        <p:blipFill>
          <a:blip r:embed="rId6"/>
          <a:stretch>
            <a:fillRect/>
          </a:stretch>
        </p:blipFill>
        <p:spPr>
          <a:xfrm>
            <a:off x="3235602" y="4151472"/>
            <a:ext cx="2164210" cy="1990172"/>
          </a:xfrm>
          <a:prstGeom prst="rect">
            <a:avLst/>
          </a:prstGeom>
        </p:spPr>
      </p:pic>
    </p:spTree>
    <p:extLst>
      <p:ext uri="{BB962C8B-B14F-4D97-AF65-F5344CB8AC3E}">
        <p14:creationId xmlns:p14="http://schemas.microsoft.com/office/powerpoint/2010/main" val="3023152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B7DB19-0196-4C5E-964A-7E68116FE4E8}"/>
              </a:ext>
            </a:extLst>
          </p:cNvPr>
          <p:cNvSpPr>
            <a:spLocks noGrp="1"/>
          </p:cNvSpPr>
          <p:nvPr>
            <p:ph type="title"/>
          </p:nvPr>
        </p:nvSpPr>
        <p:spPr/>
        <p:txBody>
          <a:bodyPr/>
          <a:lstStyle/>
          <a:p>
            <a:r>
              <a:rPr kumimoji="1" lang="ja-JP" altLang="en-US" dirty="0"/>
              <a:t>更新履歴</a:t>
            </a:r>
          </a:p>
        </p:txBody>
      </p:sp>
      <p:graphicFrame>
        <p:nvGraphicFramePr>
          <p:cNvPr id="4" name="表 4">
            <a:extLst>
              <a:ext uri="{FF2B5EF4-FFF2-40B4-BE49-F238E27FC236}">
                <a16:creationId xmlns:a16="http://schemas.microsoft.com/office/drawing/2014/main" id="{5942CB71-02CA-42C6-A357-3DC5BB89101B}"/>
              </a:ext>
            </a:extLst>
          </p:cNvPr>
          <p:cNvGraphicFramePr>
            <a:graphicFrameLocks noGrp="1"/>
          </p:cNvGraphicFramePr>
          <p:nvPr>
            <p:ph idx="1"/>
            <p:extLst>
              <p:ext uri="{D42A27DB-BD31-4B8C-83A1-F6EECF244321}">
                <p14:modId xmlns:p14="http://schemas.microsoft.com/office/powerpoint/2010/main" val="1008880683"/>
              </p:ext>
            </p:extLst>
          </p:nvPr>
        </p:nvGraphicFramePr>
        <p:xfrm>
          <a:off x="838200" y="1825625"/>
          <a:ext cx="10515600" cy="111252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525911059"/>
                    </a:ext>
                  </a:extLst>
                </a:gridCol>
                <a:gridCol w="2103120">
                  <a:extLst>
                    <a:ext uri="{9D8B030D-6E8A-4147-A177-3AD203B41FA5}">
                      <a16:colId xmlns:a16="http://schemas.microsoft.com/office/drawing/2014/main" val="1226151709"/>
                    </a:ext>
                  </a:extLst>
                </a:gridCol>
                <a:gridCol w="2103120">
                  <a:extLst>
                    <a:ext uri="{9D8B030D-6E8A-4147-A177-3AD203B41FA5}">
                      <a16:colId xmlns:a16="http://schemas.microsoft.com/office/drawing/2014/main" val="2564370951"/>
                    </a:ext>
                  </a:extLst>
                </a:gridCol>
                <a:gridCol w="2103120">
                  <a:extLst>
                    <a:ext uri="{9D8B030D-6E8A-4147-A177-3AD203B41FA5}">
                      <a16:colId xmlns:a16="http://schemas.microsoft.com/office/drawing/2014/main" val="3147573942"/>
                    </a:ext>
                  </a:extLst>
                </a:gridCol>
                <a:gridCol w="2103120">
                  <a:extLst>
                    <a:ext uri="{9D8B030D-6E8A-4147-A177-3AD203B41FA5}">
                      <a16:colId xmlns:a16="http://schemas.microsoft.com/office/drawing/2014/main" val="695615024"/>
                    </a:ext>
                  </a:extLst>
                </a:gridCol>
              </a:tblGrid>
              <a:tr h="370840">
                <a:tc>
                  <a:txBody>
                    <a:bodyPr/>
                    <a:lstStyle/>
                    <a:p>
                      <a:r>
                        <a:rPr kumimoji="1" lang="en-US" altLang="ja-JP" dirty="0"/>
                        <a:t>Version</a:t>
                      </a:r>
                      <a:endParaRPr kumimoji="1" lang="ja-JP" altLang="en-US" dirty="0"/>
                    </a:p>
                  </a:txBody>
                  <a:tcPr/>
                </a:tc>
                <a:tc>
                  <a:txBody>
                    <a:bodyPr/>
                    <a:lstStyle/>
                    <a:p>
                      <a:r>
                        <a:rPr kumimoji="1" lang="ja-JP" altLang="en-US" dirty="0"/>
                        <a:t>更新者</a:t>
                      </a:r>
                    </a:p>
                  </a:txBody>
                  <a:tcPr/>
                </a:tc>
                <a:tc>
                  <a:txBody>
                    <a:bodyPr/>
                    <a:lstStyle/>
                    <a:p>
                      <a:r>
                        <a:rPr kumimoji="1" lang="ja-JP" altLang="en-US" dirty="0"/>
                        <a:t>更新箇所</a:t>
                      </a:r>
                    </a:p>
                  </a:txBody>
                  <a:tcPr/>
                </a:tc>
                <a:tc>
                  <a:txBody>
                    <a:bodyPr/>
                    <a:lstStyle/>
                    <a:p>
                      <a:r>
                        <a:rPr kumimoji="1" lang="ja-JP" altLang="en-US" dirty="0"/>
                        <a:t>更新内容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更新日付</a:t>
                      </a:r>
                    </a:p>
                  </a:txBody>
                  <a:tcPr/>
                </a:tc>
                <a:extLst>
                  <a:ext uri="{0D108BD9-81ED-4DB2-BD59-A6C34878D82A}">
                    <a16:rowId xmlns:a16="http://schemas.microsoft.com/office/drawing/2014/main" val="485833757"/>
                  </a:ext>
                </a:extLst>
              </a:tr>
              <a:tr h="370840">
                <a:tc>
                  <a:txBody>
                    <a:bodyPr/>
                    <a:lstStyle/>
                    <a:p>
                      <a:r>
                        <a:rPr kumimoji="1" lang="en-US" altLang="ja-JP" dirty="0"/>
                        <a:t>0.1</a:t>
                      </a:r>
                      <a:endParaRPr kumimoji="1" lang="ja-JP" altLang="en-US" dirty="0"/>
                    </a:p>
                  </a:txBody>
                  <a:tcPr/>
                </a:tc>
                <a:tc>
                  <a:txBody>
                    <a:bodyPr/>
                    <a:lstStyle/>
                    <a:p>
                      <a:r>
                        <a:rPr kumimoji="1" lang="ja-JP" altLang="en-US" dirty="0"/>
                        <a:t>寺居</a:t>
                      </a:r>
                    </a:p>
                  </a:txBody>
                  <a:tcPr/>
                </a:tc>
                <a:tc>
                  <a:txBody>
                    <a:bodyPr/>
                    <a:lstStyle/>
                    <a:p>
                      <a:r>
                        <a:rPr kumimoji="1" lang="ja-JP" altLang="en-US" dirty="0"/>
                        <a:t>全体</a:t>
                      </a:r>
                    </a:p>
                  </a:txBody>
                  <a:tcPr/>
                </a:tc>
                <a:tc>
                  <a:txBody>
                    <a:bodyPr/>
                    <a:lstStyle/>
                    <a:p>
                      <a:r>
                        <a:rPr kumimoji="1" lang="ja-JP" altLang="en-US" dirty="0"/>
                        <a:t>新規作成</a:t>
                      </a:r>
                    </a:p>
                  </a:txBody>
                  <a:tcPr/>
                </a:tc>
                <a:tc>
                  <a:txBody>
                    <a:bodyPr/>
                    <a:lstStyle/>
                    <a:p>
                      <a:r>
                        <a:rPr kumimoji="1" lang="en-US" altLang="ja-JP" dirty="0"/>
                        <a:t>2024/08/06</a:t>
                      </a:r>
                      <a:endParaRPr kumimoji="1" lang="ja-JP" altLang="en-US" dirty="0"/>
                    </a:p>
                  </a:txBody>
                  <a:tcPr/>
                </a:tc>
                <a:extLst>
                  <a:ext uri="{0D108BD9-81ED-4DB2-BD59-A6C34878D82A}">
                    <a16:rowId xmlns:a16="http://schemas.microsoft.com/office/drawing/2014/main" val="3976884164"/>
                  </a:ext>
                </a:extLst>
              </a:tr>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1622171500"/>
                  </a:ext>
                </a:extLst>
              </a:tr>
            </a:tbl>
          </a:graphicData>
        </a:graphic>
      </p:graphicFrame>
    </p:spTree>
    <p:extLst>
      <p:ext uri="{BB962C8B-B14F-4D97-AF65-F5344CB8AC3E}">
        <p14:creationId xmlns:p14="http://schemas.microsoft.com/office/powerpoint/2010/main" val="4068709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D4BE2-41F7-4369-83B1-97C0C372C45D}"/>
              </a:ext>
            </a:extLst>
          </p:cNvPr>
          <p:cNvSpPr>
            <a:spLocks noGrp="1"/>
          </p:cNvSpPr>
          <p:nvPr>
            <p:ph type="title"/>
          </p:nvPr>
        </p:nvSpPr>
        <p:spPr/>
        <p:txBody>
          <a:bodyPr/>
          <a:lstStyle/>
          <a:p>
            <a:r>
              <a:rPr lang="ja-JP" altLang="en-US" dirty="0"/>
              <a:t>４</a:t>
            </a:r>
            <a:r>
              <a:rPr kumimoji="1" lang="en-US" altLang="ja-JP" dirty="0"/>
              <a:t>.</a:t>
            </a:r>
            <a:r>
              <a:rPr kumimoji="1" lang="ja-JP" altLang="en-US" dirty="0"/>
              <a:t>２</a:t>
            </a:r>
            <a:r>
              <a:rPr kumimoji="1" lang="en-US" altLang="ja-JP" dirty="0"/>
              <a:t>.</a:t>
            </a:r>
            <a:r>
              <a:rPr kumimoji="1" lang="ja-JP" altLang="en-US" dirty="0"/>
              <a:t>機能概要</a:t>
            </a:r>
            <a:r>
              <a:rPr kumimoji="1" lang="en-US" altLang="ja-JP" dirty="0"/>
              <a:t>-</a:t>
            </a:r>
            <a:r>
              <a:rPr kumimoji="1" lang="ja-JP" altLang="en-US" dirty="0"/>
              <a:t>利用者情報新規登録</a:t>
            </a:r>
            <a:r>
              <a:rPr kumimoji="1" lang="en-US" altLang="ja-JP" dirty="0"/>
              <a:t>-</a:t>
            </a:r>
            <a:endParaRPr kumimoji="1" lang="ja-JP" altLang="en-US" dirty="0"/>
          </a:p>
        </p:txBody>
      </p:sp>
      <p:pic>
        <p:nvPicPr>
          <p:cNvPr id="19" name="図 18">
            <a:extLst>
              <a:ext uri="{FF2B5EF4-FFF2-40B4-BE49-F238E27FC236}">
                <a16:creationId xmlns:a16="http://schemas.microsoft.com/office/drawing/2014/main" id="{0318140C-CD69-45A7-9DED-7B496FEA7D66}"/>
              </a:ext>
            </a:extLst>
          </p:cNvPr>
          <p:cNvPicPr>
            <a:picLocks noChangeAspect="1"/>
          </p:cNvPicPr>
          <p:nvPr/>
        </p:nvPicPr>
        <p:blipFill>
          <a:blip r:embed="rId2"/>
          <a:stretch>
            <a:fillRect/>
          </a:stretch>
        </p:blipFill>
        <p:spPr>
          <a:xfrm>
            <a:off x="648306" y="4778357"/>
            <a:ext cx="1706207" cy="1569000"/>
          </a:xfrm>
          <a:prstGeom prst="rect">
            <a:avLst/>
          </a:prstGeom>
        </p:spPr>
      </p:pic>
      <p:pic>
        <p:nvPicPr>
          <p:cNvPr id="23" name="図 22">
            <a:extLst>
              <a:ext uri="{FF2B5EF4-FFF2-40B4-BE49-F238E27FC236}">
                <a16:creationId xmlns:a16="http://schemas.microsoft.com/office/drawing/2014/main" id="{B3B88B81-027D-4513-962D-0CA91568B625}"/>
              </a:ext>
            </a:extLst>
          </p:cNvPr>
          <p:cNvPicPr>
            <a:picLocks noChangeAspect="1"/>
          </p:cNvPicPr>
          <p:nvPr/>
        </p:nvPicPr>
        <p:blipFill rotWithShape="1">
          <a:blip r:embed="rId3"/>
          <a:srcRect r="40143"/>
          <a:stretch/>
        </p:blipFill>
        <p:spPr>
          <a:xfrm>
            <a:off x="2458450" y="4778357"/>
            <a:ext cx="1686803" cy="1347662"/>
          </a:xfrm>
          <a:prstGeom prst="rect">
            <a:avLst/>
          </a:prstGeom>
        </p:spPr>
      </p:pic>
      <p:pic>
        <p:nvPicPr>
          <p:cNvPr id="4" name="図 3">
            <a:extLst>
              <a:ext uri="{FF2B5EF4-FFF2-40B4-BE49-F238E27FC236}">
                <a16:creationId xmlns:a16="http://schemas.microsoft.com/office/drawing/2014/main" id="{77C4D319-C619-4F22-BF23-3F7EA7D0F701}"/>
              </a:ext>
            </a:extLst>
          </p:cNvPr>
          <p:cNvPicPr>
            <a:picLocks noChangeAspect="1"/>
          </p:cNvPicPr>
          <p:nvPr/>
        </p:nvPicPr>
        <p:blipFill>
          <a:blip r:embed="rId4"/>
          <a:stretch>
            <a:fillRect/>
          </a:stretch>
        </p:blipFill>
        <p:spPr>
          <a:xfrm>
            <a:off x="648305" y="3083306"/>
            <a:ext cx="1706207" cy="1569000"/>
          </a:xfrm>
          <a:prstGeom prst="rect">
            <a:avLst/>
          </a:prstGeom>
        </p:spPr>
      </p:pic>
      <p:pic>
        <p:nvPicPr>
          <p:cNvPr id="6" name="図 5">
            <a:extLst>
              <a:ext uri="{FF2B5EF4-FFF2-40B4-BE49-F238E27FC236}">
                <a16:creationId xmlns:a16="http://schemas.microsoft.com/office/drawing/2014/main" id="{CC305BF9-A6A6-4064-969E-800840CB033D}"/>
              </a:ext>
            </a:extLst>
          </p:cNvPr>
          <p:cNvPicPr>
            <a:picLocks noChangeAspect="1"/>
          </p:cNvPicPr>
          <p:nvPr/>
        </p:nvPicPr>
        <p:blipFill>
          <a:blip r:embed="rId5"/>
          <a:stretch>
            <a:fillRect/>
          </a:stretch>
        </p:blipFill>
        <p:spPr>
          <a:xfrm>
            <a:off x="648306" y="1411268"/>
            <a:ext cx="1706207" cy="1569000"/>
          </a:xfrm>
          <a:prstGeom prst="rect">
            <a:avLst/>
          </a:prstGeom>
        </p:spPr>
      </p:pic>
      <p:pic>
        <p:nvPicPr>
          <p:cNvPr id="8" name="図 7">
            <a:extLst>
              <a:ext uri="{FF2B5EF4-FFF2-40B4-BE49-F238E27FC236}">
                <a16:creationId xmlns:a16="http://schemas.microsoft.com/office/drawing/2014/main" id="{86DAF334-F87A-4A68-971C-1D61B9A95A5C}"/>
              </a:ext>
            </a:extLst>
          </p:cNvPr>
          <p:cNvPicPr>
            <a:picLocks noChangeAspect="1"/>
          </p:cNvPicPr>
          <p:nvPr/>
        </p:nvPicPr>
        <p:blipFill>
          <a:blip r:embed="rId6"/>
          <a:stretch>
            <a:fillRect/>
          </a:stretch>
        </p:blipFill>
        <p:spPr>
          <a:xfrm>
            <a:off x="2458450" y="1421194"/>
            <a:ext cx="1706208" cy="1569001"/>
          </a:xfrm>
          <a:prstGeom prst="rect">
            <a:avLst/>
          </a:prstGeom>
        </p:spPr>
      </p:pic>
      <p:pic>
        <p:nvPicPr>
          <p:cNvPr id="10" name="図 9">
            <a:extLst>
              <a:ext uri="{FF2B5EF4-FFF2-40B4-BE49-F238E27FC236}">
                <a16:creationId xmlns:a16="http://schemas.microsoft.com/office/drawing/2014/main" id="{0485F460-4E62-47D9-A93D-81E01F40696E}"/>
              </a:ext>
            </a:extLst>
          </p:cNvPr>
          <p:cNvPicPr>
            <a:picLocks noChangeAspect="1"/>
          </p:cNvPicPr>
          <p:nvPr/>
        </p:nvPicPr>
        <p:blipFill>
          <a:blip r:embed="rId7"/>
          <a:stretch>
            <a:fillRect/>
          </a:stretch>
        </p:blipFill>
        <p:spPr>
          <a:xfrm>
            <a:off x="2458451" y="3083306"/>
            <a:ext cx="1706207" cy="1569000"/>
          </a:xfrm>
          <a:prstGeom prst="rect">
            <a:avLst/>
          </a:prstGeom>
        </p:spPr>
      </p:pic>
      <p:graphicFrame>
        <p:nvGraphicFramePr>
          <p:cNvPr id="28" name="表 4">
            <a:extLst>
              <a:ext uri="{FF2B5EF4-FFF2-40B4-BE49-F238E27FC236}">
                <a16:creationId xmlns:a16="http://schemas.microsoft.com/office/drawing/2014/main" id="{63158D33-FB83-4DA7-9BD7-FF8F18287856}"/>
              </a:ext>
            </a:extLst>
          </p:cNvPr>
          <p:cNvGraphicFramePr>
            <a:graphicFrameLocks noGrp="1"/>
          </p:cNvGraphicFramePr>
          <p:nvPr>
            <p:ph idx="1"/>
            <p:extLst>
              <p:ext uri="{D42A27DB-BD31-4B8C-83A1-F6EECF244321}">
                <p14:modId xmlns:p14="http://schemas.microsoft.com/office/powerpoint/2010/main" val="2471494679"/>
              </p:ext>
            </p:extLst>
          </p:nvPr>
        </p:nvGraphicFramePr>
        <p:xfrm>
          <a:off x="4986867" y="1421194"/>
          <a:ext cx="5909731" cy="3237289"/>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525911059"/>
                    </a:ext>
                  </a:extLst>
                </a:gridCol>
                <a:gridCol w="2302933">
                  <a:extLst>
                    <a:ext uri="{9D8B030D-6E8A-4147-A177-3AD203B41FA5}">
                      <a16:colId xmlns:a16="http://schemas.microsoft.com/office/drawing/2014/main" val="1226151709"/>
                    </a:ext>
                  </a:extLst>
                </a:gridCol>
                <a:gridCol w="1854200">
                  <a:extLst>
                    <a:ext uri="{9D8B030D-6E8A-4147-A177-3AD203B41FA5}">
                      <a16:colId xmlns:a16="http://schemas.microsoft.com/office/drawing/2014/main" val="2564370951"/>
                    </a:ext>
                  </a:extLst>
                </a:gridCol>
                <a:gridCol w="761998">
                  <a:extLst>
                    <a:ext uri="{9D8B030D-6E8A-4147-A177-3AD203B41FA5}">
                      <a16:colId xmlns:a16="http://schemas.microsoft.com/office/drawing/2014/main" val="3147573942"/>
                    </a:ext>
                  </a:extLst>
                </a:gridCol>
              </a:tblGrid>
              <a:tr h="187153">
                <a:tc>
                  <a:txBody>
                    <a:bodyPr/>
                    <a:lstStyle/>
                    <a:p>
                      <a:r>
                        <a:rPr kumimoji="1" lang="ja-JP" altLang="en-US" dirty="0"/>
                        <a:t>機能</a:t>
                      </a:r>
                    </a:p>
                  </a:txBody>
                  <a:tcPr/>
                </a:tc>
                <a:tc>
                  <a:txBody>
                    <a:bodyPr/>
                    <a:lstStyle/>
                    <a:p>
                      <a:r>
                        <a:rPr kumimoji="1" lang="ja-JP" altLang="en-US" dirty="0"/>
                        <a:t>操作</a:t>
                      </a:r>
                    </a:p>
                  </a:txBody>
                  <a:tcPr/>
                </a:tc>
                <a:tc>
                  <a:txBody>
                    <a:bodyPr/>
                    <a:lstStyle/>
                    <a:p>
                      <a:r>
                        <a:rPr kumimoji="1" lang="ja-JP" altLang="en-US" dirty="0"/>
                        <a:t>概要</a:t>
                      </a:r>
                    </a:p>
                  </a:txBody>
                  <a:tcPr/>
                </a:tc>
                <a:tc>
                  <a:txBody>
                    <a:bodyPr/>
                    <a:lstStyle/>
                    <a:p>
                      <a:r>
                        <a:rPr kumimoji="1" lang="ja-JP" altLang="en-US" dirty="0"/>
                        <a:t>備考</a:t>
                      </a:r>
                    </a:p>
                  </a:txBody>
                  <a:tcPr/>
                </a:tc>
                <a:extLst>
                  <a:ext uri="{0D108BD9-81ED-4DB2-BD59-A6C34878D82A}">
                    <a16:rowId xmlns:a16="http://schemas.microsoft.com/office/drawing/2014/main" val="485833757"/>
                  </a:ext>
                </a:extLst>
              </a:tr>
              <a:tr h="202749">
                <a:tc>
                  <a:txBody>
                    <a:bodyPr/>
                    <a:lstStyle/>
                    <a:p>
                      <a:r>
                        <a:rPr kumimoji="1" lang="ja-JP" altLang="en-US" sz="1000" dirty="0"/>
                        <a:t>新規登録成功</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t>DB</a:t>
                      </a:r>
                      <a:r>
                        <a:rPr kumimoji="1" lang="ja-JP" altLang="en-US" sz="1000" dirty="0"/>
                        <a:t>に未登録のユーザー名とメールアドレスを入力して新規登録押下</a:t>
                      </a:r>
                    </a:p>
                  </a:txBody>
                  <a:tcPr/>
                </a:tc>
                <a:tc>
                  <a:txBody>
                    <a:bodyPr/>
                    <a:lstStyle/>
                    <a:p>
                      <a:r>
                        <a:rPr kumimoji="1" lang="ja-JP" altLang="en-US" sz="1000" dirty="0"/>
                        <a:t>登録完了アラートが出てユーザー</a:t>
                      </a:r>
                      <a:r>
                        <a:rPr kumimoji="1" lang="en-US" altLang="ja-JP" sz="1000" dirty="0"/>
                        <a:t>ID</a:t>
                      </a:r>
                      <a:r>
                        <a:rPr kumimoji="1" lang="ja-JP" altLang="en-US" sz="1000" dirty="0"/>
                        <a:t>とパスワードを通知したメールが届く</a:t>
                      </a:r>
                    </a:p>
                  </a:txBody>
                  <a:tcPr/>
                </a:tc>
                <a:tc>
                  <a:txBody>
                    <a:bodyPr/>
                    <a:lstStyle/>
                    <a:p>
                      <a:endParaRPr kumimoji="1" lang="ja-JP" altLang="en-US" sz="1000" dirty="0"/>
                    </a:p>
                  </a:txBody>
                  <a:tcPr/>
                </a:tc>
                <a:extLst>
                  <a:ext uri="{0D108BD9-81ED-4DB2-BD59-A6C34878D82A}">
                    <a16:rowId xmlns:a16="http://schemas.microsoft.com/office/drawing/2014/main" val="3976884164"/>
                  </a:ext>
                </a:extLst>
              </a:tr>
              <a:tr h="291752">
                <a:tc>
                  <a:txBody>
                    <a:bodyPr/>
                    <a:lstStyle/>
                    <a:p>
                      <a:r>
                        <a:rPr kumimoji="1" lang="ja-JP" altLang="en-US" sz="1000" dirty="0"/>
                        <a:t>新規登録失敗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t>DB</a:t>
                      </a:r>
                      <a:r>
                        <a:rPr kumimoji="1" lang="ja-JP" altLang="en-US" sz="1000" dirty="0"/>
                        <a:t>に登録済みのメールアドレスを入力して新規登録押下</a:t>
                      </a:r>
                    </a:p>
                  </a:txBody>
                  <a:tcPr/>
                </a:tc>
                <a:tc>
                  <a:txBody>
                    <a:bodyPr/>
                    <a:lstStyle/>
                    <a:p>
                      <a:r>
                        <a:rPr kumimoji="1" lang="ja-JP" altLang="en-US" sz="1000" dirty="0"/>
                        <a:t>「登録中にエラーが発生しました」アラートが出て未ログイン状態に遷移する</a:t>
                      </a:r>
                    </a:p>
                  </a:txBody>
                  <a:tcPr/>
                </a:tc>
                <a:tc>
                  <a:txBody>
                    <a:bodyPr/>
                    <a:lstStyle/>
                    <a:p>
                      <a:endParaRPr kumimoji="1" lang="ja-JP" altLang="en-US" sz="1000" dirty="0"/>
                    </a:p>
                  </a:txBody>
                  <a:tcPr/>
                </a:tc>
                <a:extLst>
                  <a:ext uri="{0D108BD9-81ED-4DB2-BD59-A6C34878D82A}">
                    <a16:rowId xmlns:a16="http://schemas.microsoft.com/office/drawing/2014/main" val="1622171500"/>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メールアドレス入力規制</a:t>
                      </a:r>
                    </a:p>
                  </a:txBody>
                  <a:tcPr/>
                </a:tc>
                <a:tc>
                  <a:txBody>
                    <a:bodyPr/>
                    <a:lstStyle/>
                    <a:p>
                      <a:r>
                        <a:rPr kumimoji="1" lang="ja-JP" altLang="en-US" sz="1000" dirty="0"/>
                        <a:t>半角英数字以外の文字を入力する</a:t>
                      </a:r>
                    </a:p>
                  </a:txBody>
                  <a:tcPr/>
                </a:tc>
                <a:tc>
                  <a:txBody>
                    <a:bodyPr/>
                    <a:lstStyle/>
                    <a:p>
                      <a:r>
                        <a:rPr kumimoji="1" lang="ja-JP" altLang="en-US" sz="1000" dirty="0"/>
                        <a:t>ユーザー名テキストボックスは半角英数字以外の文字は入力できない</a:t>
                      </a:r>
                    </a:p>
                  </a:txBody>
                  <a:tcPr/>
                </a:tc>
                <a:tc>
                  <a:txBody>
                    <a:bodyPr/>
                    <a:lstStyle/>
                    <a:p>
                      <a:endParaRPr kumimoji="1" lang="ja-JP" altLang="en-US" sz="1000" dirty="0"/>
                    </a:p>
                  </a:txBody>
                  <a:tcPr/>
                </a:tc>
                <a:extLst>
                  <a:ext uri="{0D108BD9-81ED-4DB2-BD59-A6C34878D82A}">
                    <a16:rowId xmlns:a16="http://schemas.microsoft.com/office/drawing/2014/main" val="2940595508"/>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メールアドレス不一致</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半角英数字以外の文字を入力する</a:t>
                      </a:r>
                    </a:p>
                  </a:txBody>
                  <a:tcPr/>
                </a:tc>
                <a:tc>
                  <a:txBody>
                    <a:bodyPr/>
                    <a:lstStyle/>
                    <a:p>
                      <a:r>
                        <a:rPr kumimoji="1" lang="ja-JP" altLang="en-US" sz="1000" dirty="0"/>
                        <a:t>「メールアドレスが一致しません」と警告</a:t>
                      </a:r>
                    </a:p>
                  </a:txBody>
                  <a:tcPr/>
                </a:tc>
                <a:tc>
                  <a:txBody>
                    <a:bodyPr/>
                    <a:lstStyle/>
                    <a:p>
                      <a:endParaRPr kumimoji="1" lang="ja-JP" altLang="en-US" sz="1000" dirty="0"/>
                    </a:p>
                  </a:txBody>
                  <a:tcPr/>
                </a:tc>
                <a:extLst>
                  <a:ext uri="{0D108BD9-81ED-4DB2-BD59-A6C34878D82A}">
                    <a16:rowId xmlns:a16="http://schemas.microsoft.com/office/drawing/2014/main" val="1582456159"/>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ユーザー名またはメールアドレス未入力</a:t>
                      </a:r>
                    </a:p>
                  </a:txBody>
                  <a:tcPr/>
                </a:tc>
                <a:tc>
                  <a:txBody>
                    <a:bodyPr/>
                    <a:lstStyle/>
                    <a:p>
                      <a:r>
                        <a:rPr kumimoji="1" lang="ja-JP" altLang="en-US" sz="1000" dirty="0"/>
                        <a:t>ユーザー</a:t>
                      </a:r>
                      <a:r>
                        <a:rPr kumimoji="1" lang="en-US" altLang="ja-JP" sz="1000" dirty="0"/>
                        <a:t>ID</a:t>
                      </a:r>
                      <a:r>
                        <a:rPr kumimoji="1" lang="ja-JP" altLang="en-US" sz="1000" dirty="0"/>
                        <a:t>またはパスワードを未入力でログインボタン押下</a:t>
                      </a:r>
                    </a:p>
                  </a:txBody>
                  <a:tcPr/>
                </a:tc>
                <a:tc>
                  <a:txBody>
                    <a:bodyPr/>
                    <a:lstStyle/>
                    <a:p>
                      <a:r>
                        <a:rPr kumimoji="1" lang="ja-JP" altLang="en-US" sz="1000" dirty="0"/>
                        <a:t>「ユーザー名とメールアドレスを入力してください」と警告</a:t>
                      </a:r>
                    </a:p>
                  </a:txBody>
                  <a:tcPr/>
                </a:tc>
                <a:tc>
                  <a:txBody>
                    <a:bodyPr/>
                    <a:lstStyle/>
                    <a:p>
                      <a:endParaRPr kumimoji="1" lang="ja-JP" altLang="en-US" sz="1000" dirty="0"/>
                    </a:p>
                  </a:txBody>
                  <a:tcPr/>
                </a:tc>
                <a:extLst>
                  <a:ext uri="{0D108BD9-81ED-4DB2-BD59-A6C34878D82A}">
                    <a16:rowId xmlns:a16="http://schemas.microsoft.com/office/drawing/2014/main" val="3263328992"/>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キャンセル</a:t>
                      </a:r>
                    </a:p>
                  </a:txBody>
                  <a:tcPr/>
                </a:tc>
                <a:tc>
                  <a:txBody>
                    <a:bodyPr/>
                    <a:lstStyle/>
                    <a:p>
                      <a:r>
                        <a:rPr kumimoji="1" lang="ja-JP" altLang="en-US" sz="1000" dirty="0"/>
                        <a:t>キャンセルボタン押下</a:t>
                      </a:r>
                    </a:p>
                  </a:txBody>
                  <a:tcPr/>
                </a:tc>
                <a:tc>
                  <a:txBody>
                    <a:bodyPr/>
                    <a:lstStyle/>
                    <a:p>
                      <a:r>
                        <a:rPr kumimoji="1" lang="ja-JP" altLang="en-US" sz="1000" dirty="0"/>
                        <a:t>新規登録フォームを閉じる</a:t>
                      </a:r>
                    </a:p>
                  </a:txBody>
                  <a:tcPr/>
                </a:tc>
                <a:tc>
                  <a:txBody>
                    <a:bodyPr/>
                    <a:lstStyle/>
                    <a:p>
                      <a:endParaRPr kumimoji="1" lang="ja-JP" altLang="en-US" sz="1000" dirty="0"/>
                    </a:p>
                  </a:txBody>
                  <a:tcPr/>
                </a:tc>
                <a:extLst>
                  <a:ext uri="{0D108BD9-81ED-4DB2-BD59-A6C34878D82A}">
                    <a16:rowId xmlns:a16="http://schemas.microsoft.com/office/drawing/2014/main" val="4171865515"/>
                  </a:ext>
                </a:extLst>
              </a:tr>
            </a:tbl>
          </a:graphicData>
        </a:graphic>
      </p:graphicFrame>
    </p:spTree>
    <p:extLst>
      <p:ext uri="{BB962C8B-B14F-4D97-AF65-F5344CB8AC3E}">
        <p14:creationId xmlns:p14="http://schemas.microsoft.com/office/powerpoint/2010/main" val="1547437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C0752D-5C33-4091-8912-B229C12AC81A}"/>
              </a:ext>
            </a:extLst>
          </p:cNvPr>
          <p:cNvSpPr>
            <a:spLocks noGrp="1"/>
          </p:cNvSpPr>
          <p:nvPr>
            <p:ph type="title"/>
          </p:nvPr>
        </p:nvSpPr>
        <p:spPr/>
        <p:txBody>
          <a:bodyPr/>
          <a:lstStyle/>
          <a:p>
            <a:r>
              <a:rPr lang="ja-JP" altLang="en-US" dirty="0"/>
              <a:t>４</a:t>
            </a:r>
            <a:r>
              <a:rPr kumimoji="1" lang="en-US" altLang="ja-JP" dirty="0"/>
              <a:t>.</a:t>
            </a:r>
            <a:r>
              <a:rPr kumimoji="1" lang="ja-JP" altLang="en-US" dirty="0"/>
              <a:t>３</a:t>
            </a:r>
            <a:r>
              <a:rPr kumimoji="1" lang="en-US" altLang="ja-JP" dirty="0"/>
              <a:t>.</a:t>
            </a:r>
            <a:r>
              <a:rPr kumimoji="1" lang="ja-JP" altLang="en-US" dirty="0"/>
              <a:t>機能概要</a:t>
            </a:r>
            <a:r>
              <a:rPr kumimoji="1" lang="en-US" altLang="ja-JP" dirty="0"/>
              <a:t>-</a:t>
            </a:r>
            <a:r>
              <a:rPr kumimoji="1" lang="ja-JP" altLang="en-US" dirty="0"/>
              <a:t>パスワード変更</a:t>
            </a:r>
            <a:r>
              <a:rPr kumimoji="1" lang="en-US" altLang="ja-JP" dirty="0"/>
              <a:t>-</a:t>
            </a:r>
            <a:endParaRPr kumimoji="1" lang="ja-JP" altLang="en-US" dirty="0"/>
          </a:p>
        </p:txBody>
      </p:sp>
      <p:pic>
        <p:nvPicPr>
          <p:cNvPr id="13" name="図 12">
            <a:extLst>
              <a:ext uri="{FF2B5EF4-FFF2-40B4-BE49-F238E27FC236}">
                <a16:creationId xmlns:a16="http://schemas.microsoft.com/office/drawing/2014/main" id="{A9FF8274-285D-4D65-9D03-EC2705A3A4BB}"/>
              </a:ext>
            </a:extLst>
          </p:cNvPr>
          <p:cNvPicPr>
            <a:picLocks noChangeAspect="1"/>
          </p:cNvPicPr>
          <p:nvPr/>
        </p:nvPicPr>
        <p:blipFill rotWithShape="1">
          <a:blip r:embed="rId3"/>
          <a:srcRect r="27063" b="23181"/>
          <a:stretch/>
        </p:blipFill>
        <p:spPr>
          <a:xfrm>
            <a:off x="1609561" y="5235675"/>
            <a:ext cx="2555140" cy="1323610"/>
          </a:xfrm>
          <a:prstGeom prst="rect">
            <a:avLst/>
          </a:prstGeom>
        </p:spPr>
      </p:pic>
      <p:pic>
        <p:nvPicPr>
          <p:cNvPr id="8" name="図 7">
            <a:extLst>
              <a:ext uri="{FF2B5EF4-FFF2-40B4-BE49-F238E27FC236}">
                <a16:creationId xmlns:a16="http://schemas.microsoft.com/office/drawing/2014/main" id="{50F3062B-76EA-4244-8A4B-4A5A9BAE0B62}"/>
              </a:ext>
            </a:extLst>
          </p:cNvPr>
          <p:cNvPicPr>
            <a:picLocks noChangeAspect="1"/>
          </p:cNvPicPr>
          <p:nvPr/>
        </p:nvPicPr>
        <p:blipFill>
          <a:blip r:embed="rId4"/>
          <a:stretch>
            <a:fillRect/>
          </a:stretch>
        </p:blipFill>
        <p:spPr>
          <a:xfrm>
            <a:off x="3211653" y="1420159"/>
            <a:ext cx="1943523" cy="1787233"/>
          </a:xfrm>
          <a:prstGeom prst="rect">
            <a:avLst/>
          </a:prstGeom>
        </p:spPr>
      </p:pic>
      <p:pic>
        <p:nvPicPr>
          <p:cNvPr id="12" name="図 11">
            <a:extLst>
              <a:ext uri="{FF2B5EF4-FFF2-40B4-BE49-F238E27FC236}">
                <a16:creationId xmlns:a16="http://schemas.microsoft.com/office/drawing/2014/main" id="{37CD06DC-0750-4E5D-8704-9E58D6F7387C}"/>
              </a:ext>
            </a:extLst>
          </p:cNvPr>
          <p:cNvPicPr>
            <a:picLocks noChangeAspect="1"/>
          </p:cNvPicPr>
          <p:nvPr/>
        </p:nvPicPr>
        <p:blipFill>
          <a:blip r:embed="rId5"/>
          <a:stretch>
            <a:fillRect/>
          </a:stretch>
        </p:blipFill>
        <p:spPr>
          <a:xfrm>
            <a:off x="943609" y="1420159"/>
            <a:ext cx="1943523" cy="1787232"/>
          </a:xfrm>
          <a:prstGeom prst="rect">
            <a:avLst/>
          </a:prstGeom>
        </p:spPr>
      </p:pic>
      <p:pic>
        <p:nvPicPr>
          <p:cNvPr id="16" name="図 15">
            <a:extLst>
              <a:ext uri="{FF2B5EF4-FFF2-40B4-BE49-F238E27FC236}">
                <a16:creationId xmlns:a16="http://schemas.microsoft.com/office/drawing/2014/main" id="{476399BF-4947-4C36-8CCB-338ED535AE1F}"/>
              </a:ext>
            </a:extLst>
          </p:cNvPr>
          <p:cNvPicPr>
            <a:picLocks noChangeAspect="1"/>
          </p:cNvPicPr>
          <p:nvPr/>
        </p:nvPicPr>
        <p:blipFill>
          <a:blip r:embed="rId6"/>
          <a:stretch>
            <a:fillRect/>
          </a:stretch>
        </p:blipFill>
        <p:spPr>
          <a:xfrm>
            <a:off x="943609" y="3335061"/>
            <a:ext cx="1943524" cy="1787233"/>
          </a:xfrm>
          <a:prstGeom prst="rect">
            <a:avLst/>
          </a:prstGeom>
        </p:spPr>
      </p:pic>
      <p:pic>
        <p:nvPicPr>
          <p:cNvPr id="33" name="図 32">
            <a:extLst>
              <a:ext uri="{FF2B5EF4-FFF2-40B4-BE49-F238E27FC236}">
                <a16:creationId xmlns:a16="http://schemas.microsoft.com/office/drawing/2014/main" id="{9F080564-6F18-4EF6-A567-14677F60C07E}"/>
              </a:ext>
            </a:extLst>
          </p:cNvPr>
          <p:cNvPicPr>
            <a:picLocks noChangeAspect="1"/>
          </p:cNvPicPr>
          <p:nvPr/>
        </p:nvPicPr>
        <p:blipFill>
          <a:blip r:embed="rId7"/>
          <a:stretch>
            <a:fillRect/>
          </a:stretch>
        </p:blipFill>
        <p:spPr>
          <a:xfrm>
            <a:off x="3211654" y="3355545"/>
            <a:ext cx="1943523" cy="1787232"/>
          </a:xfrm>
          <a:prstGeom prst="rect">
            <a:avLst/>
          </a:prstGeom>
        </p:spPr>
      </p:pic>
      <p:graphicFrame>
        <p:nvGraphicFramePr>
          <p:cNvPr id="37" name="表 4">
            <a:extLst>
              <a:ext uri="{FF2B5EF4-FFF2-40B4-BE49-F238E27FC236}">
                <a16:creationId xmlns:a16="http://schemas.microsoft.com/office/drawing/2014/main" id="{96DB12D1-2DB5-433D-A699-379C75C91F11}"/>
              </a:ext>
            </a:extLst>
          </p:cNvPr>
          <p:cNvGraphicFramePr>
            <a:graphicFrameLocks noGrp="1"/>
          </p:cNvGraphicFramePr>
          <p:nvPr>
            <p:ph idx="1"/>
            <p:extLst>
              <p:ext uri="{D42A27DB-BD31-4B8C-83A1-F6EECF244321}">
                <p14:modId xmlns:p14="http://schemas.microsoft.com/office/powerpoint/2010/main" val="637811904"/>
              </p:ext>
            </p:extLst>
          </p:nvPr>
        </p:nvGraphicFramePr>
        <p:xfrm>
          <a:off x="5479698" y="1441877"/>
          <a:ext cx="5909731" cy="289560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525911059"/>
                    </a:ext>
                  </a:extLst>
                </a:gridCol>
                <a:gridCol w="2302933">
                  <a:extLst>
                    <a:ext uri="{9D8B030D-6E8A-4147-A177-3AD203B41FA5}">
                      <a16:colId xmlns:a16="http://schemas.microsoft.com/office/drawing/2014/main" val="1226151709"/>
                    </a:ext>
                  </a:extLst>
                </a:gridCol>
                <a:gridCol w="1854200">
                  <a:extLst>
                    <a:ext uri="{9D8B030D-6E8A-4147-A177-3AD203B41FA5}">
                      <a16:colId xmlns:a16="http://schemas.microsoft.com/office/drawing/2014/main" val="2564370951"/>
                    </a:ext>
                  </a:extLst>
                </a:gridCol>
                <a:gridCol w="761998">
                  <a:extLst>
                    <a:ext uri="{9D8B030D-6E8A-4147-A177-3AD203B41FA5}">
                      <a16:colId xmlns:a16="http://schemas.microsoft.com/office/drawing/2014/main" val="3147573942"/>
                    </a:ext>
                  </a:extLst>
                </a:gridCol>
              </a:tblGrid>
              <a:tr h="187153">
                <a:tc>
                  <a:txBody>
                    <a:bodyPr/>
                    <a:lstStyle/>
                    <a:p>
                      <a:r>
                        <a:rPr kumimoji="1" lang="ja-JP" altLang="en-US" dirty="0"/>
                        <a:t>機能</a:t>
                      </a:r>
                    </a:p>
                  </a:txBody>
                  <a:tcPr/>
                </a:tc>
                <a:tc>
                  <a:txBody>
                    <a:bodyPr/>
                    <a:lstStyle/>
                    <a:p>
                      <a:r>
                        <a:rPr kumimoji="1" lang="ja-JP" altLang="en-US" dirty="0"/>
                        <a:t>操作</a:t>
                      </a:r>
                    </a:p>
                  </a:txBody>
                  <a:tcPr/>
                </a:tc>
                <a:tc>
                  <a:txBody>
                    <a:bodyPr/>
                    <a:lstStyle/>
                    <a:p>
                      <a:r>
                        <a:rPr kumimoji="1" lang="ja-JP" altLang="en-US" dirty="0"/>
                        <a:t>概要</a:t>
                      </a:r>
                    </a:p>
                  </a:txBody>
                  <a:tcPr/>
                </a:tc>
                <a:tc>
                  <a:txBody>
                    <a:bodyPr/>
                    <a:lstStyle/>
                    <a:p>
                      <a:r>
                        <a:rPr kumimoji="1" lang="ja-JP" altLang="en-US" dirty="0"/>
                        <a:t>備考</a:t>
                      </a:r>
                    </a:p>
                  </a:txBody>
                  <a:tcPr/>
                </a:tc>
                <a:extLst>
                  <a:ext uri="{0D108BD9-81ED-4DB2-BD59-A6C34878D82A}">
                    <a16:rowId xmlns:a16="http://schemas.microsoft.com/office/drawing/2014/main" val="485833757"/>
                  </a:ext>
                </a:extLst>
              </a:tr>
              <a:tr h="202749">
                <a:tc>
                  <a:txBody>
                    <a:bodyPr/>
                    <a:lstStyle/>
                    <a:p>
                      <a:r>
                        <a:rPr kumimoji="1" lang="ja-JP" altLang="en-US" sz="1000" dirty="0"/>
                        <a:t>パスワード変更成功</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現パスワードと新パスワードを入力して変更押下</a:t>
                      </a:r>
                    </a:p>
                  </a:txBody>
                  <a:tcPr/>
                </a:tc>
                <a:tc>
                  <a:txBody>
                    <a:bodyPr/>
                    <a:lstStyle/>
                    <a:p>
                      <a:r>
                        <a:rPr kumimoji="1" lang="ja-JP" altLang="en-US" sz="1000" dirty="0"/>
                        <a:t>変更成功で新パスワードを通知したメールが届く</a:t>
                      </a:r>
                    </a:p>
                  </a:txBody>
                  <a:tcPr/>
                </a:tc>
                <a:tc>
                  <a:txBody>
                    <a:bodyPr/>
                    <a:lstStyle/>
                    <a:p>
                      <a:endParaRPr kumimoji="1" lang="ja-JP" altLang="en-US" sz="1000" dirty="0"/>
                    </a:p>
                  </a:txBody>
                  <a:tcPr/>
                </a:tc>
                <a:extLst>
                  <a:ext uri="{0D108BD9-81ED-4DB2-BD59-A6C34878D82A}">
                    <a16:rowId xmlns:a16="http://schemas.microsoft.com/office/drawing/2014/main" val="3976884164"/>
                  </a:ext>
                </a:extLst>
              </a:tr>
              <a:tr h="472451">
                <a:tc>
                  <a:txBody>
                    <a:bodyPr/>
                    <a:lstStyle/>
                    <a:p>
                      <a:r>
                        <a:rPr kumimoji="1" lang="ja-JP" altLang="en-US" sz="1000" dirty="0"/>
                        <a:t>パスワード変更失敗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現パスワードが一致しない値を入力して変更押下</a:t>
                      </a:r>
                    </a:p>
                  </a:txBody>
                  <a:tcPr/>
                </a:tc>
                <a:tc>
                  <a:txBody>
                    <a:bodyPr/>
                    <a:lstStyle/>
                    <a:p>
                      <a:r>
                        <a:rPr kumimoji="1" lang="ja-JP" altLang="en-US" sz="1000" dirty="0"/>
                        <a:t>「現パスワードが正しくありません」アラートが出て未ログイン状態に遷移する</a:t>
                      </a:r>
                    </a:p>
                  </a:txBody>
                  <a:tcPr/>
                </a:tc>
                <a:tc>
                  <a:txBody>
                    <a:bodyPr/>
                    <a:lstStyle/>
                    <a:p>
                      <a:endParaRPr kumimoji="1" lang="ja-JP" altLang="en-US" sz="1000" dirty="0"/>
                    </a:p>
                  </a:txBody>
                  <a:tcPr/>
                </a:tc>
                <a:extLst>
                  <a:ext uri="{0D108BD9-81ED-4DB2-BD59-A6C34878D82A}">
                    <a16:rowId xmlns:a16="http://schemas.microsoft.com/office/drawing/2014/main" val="1622171500"/>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パスワード入力規制</a:t>
                      </a:r>
                    </a:p>
                  </a:txBody>
                  <a:tcPr/>
                </a:tc>
                <a:tc>
                  <a:txBody>
                    <a:bodyPr/>
                    <a:lstStyle/>
                    <a:p>
                      <a:r>
                        <a:rPr kumimoji="1" lang="ja-JP" altLang="en-US" sz="1000" dirty="0"/>
                        <a:t>全角文字で入力しようとする</a:t>
                      </a:r>
                    </a:p>
                  </a:txBody>
                  <a:tcPr/>
                </a:tc>
                <a:tc>
                  <a:txBody>
                    <a:bodyPr/>
                    <a:lstStyle/>
                    <a:p>
                      <a:r>
                        <a:rPr kumimoji="1" lang="ja-JP" altLang="en-US" sz="1000" b="0" i="0" kern="1200" dirty="0">
                          <a:solidFill>
                            <a:schemeClr val="dk1"/>
                          </a:solidFill>
                          <a:effectLst/>
                          <a:latin typeface="+mn-lt"/>
                          <a:ea typeface="+mn-ea"/>
                          <a:cs typeface="+mn-cs"/>
                        </a:rPr>
                        <a:t>半角英数字でしか入力できない</a:t>
                      </a:r>
                      <a:endParaRPr kumimoji="1" lang="ja-JP" altLang="en-US" sz="1000" dirty="0"/>
                    </a:p>
                  </a:txBody>
                  <a:tcPr/>
                </a:tc>
                <a:tc>
                  <a:txBody>
                    <a:bodyPr/>
                    <a:lstStyle/>
                    <a:p>
                      <a:endParaRPr kumimoji="1" lang="ja-JP" altLang="en-US" sz="1000" dirty="0"/>
                    </a:p>
                  </a:txBody>
                  <a:tcPr/>
                </a:tc>
                <a:extLst>
                  <a:ext uri="{0D108BD9-81ED-4DB2-BD59-A6C34878D82A}">
                    <a16:rowId xmlns:a16="http://schemas.microsoft.com/office/drawing/2014/main" val="2940595508"/>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パスワード未入力</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パスワードテキストボックスを未入力で変更押下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kern="1200" dirty="0">
                          <a:solidFill>
                            <a:schemeClr val="dk1"/>
                          </a:solidFill>
                          <a:effectLst/>
                          <a:latin typeface="+mn-lt"/>
                          <a:ea typeface="+mn-ea"/>
                          <a:cs typeface="+mn-cs"/>
                        </a:rPr>
                        <a:t>「すべてのフィールドを入力してください」を表示</a:t>
                      </a:r>
                      <a:endParaRPr kumimoji="1" lang="ja-JP" altLang="en-US" sz="1000" dirty="0"/>
                    </a:p>
                  </a:txBody>
                  <a:tcPr/>
                </a:tc>
                <a:tc>
                  <a:txBody>
                    <a:bodyPr/>
                    <a:lstStyle/>
                    <a:p>
                      <a:endParaRPr kumimoji="1" lang="ja-JP" altLang="en-US" sz="1000" dirty="0"/>
                    </a:p>
                  </a:txBody>
                  <a:tcPr/>
                </a:tc>
                <a:extLst>
                  <a:ext uri="{0D108BD9-81ED-4DB2-BD59-A6C34878D82A}">
                    <a16:rowId xmlns:a16="http://schemas.microsoft.com/office/drawing/2014/main" val="1582456159"/>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パスワード不一致</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kern="1200" dirty="0">
                          <a:solidFill>
                            <a:schemeClr val="dk1"/>
                          </a:solidFill>
                          <a:effectLst/>
                          <a:latin typeface="+mn-lt"/>
                          <a:ea typeface="+mn-ea"/>
                          <a:cs typeface="+mn-cs"/>
                        </a:rPr>
                        <a:t>新パスワードと再入力の値を不一致で変更押下</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kern="1200" dirty="0">
                          <a:solidFill>
                            <a:schemeClr val="dk1"/>
                          </a:solidFill>
                          <a:effectLst/>
                          <a:latin typeface="+mn-lt"/>
                          <a:ea typeface="+mn-ea"/>
                          <a:cs typeface="+mn-cs"/>
                        </a:rPr>
                        <a:t>「新しいパスワードが一致しません」を表示</a:t>
                      </a:r>
                      <a:endParaRPr kumimoji="1" lang="ja-JP" altLang="en-US" sz="1000" dirty="0"/>
                    </a:p>
                  </a:txBody>
                  <a:tcPr/>
                </a:tc>
                <a:tc>
                  <a:txBody>
                    <a:bodyPr/>
                    <a:lstStyle/>
                    <a:p>
                      <a:endParaRPr kumimoji="1" lang="ja-JP" altLang="en-US" sz="1000" dirty="0"/>
                    </a:p>
                  </a:txBody>
                  <a:tcPr/>
                </a:tc>
                <a:extLst>
                  <a:ext uri="{0D108BD9-81ED-4DB2-BD59-A6C34878D82A}">
                    <a16:rowId xmlns:a16="http://schemas.microsoft.com/office/drawing/2014/main" val="1982233417"/>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キャンセル</a:t>
                      </a:r>
                    </a:p>
                  </a:txBody>
                  <a:tcPr/>
                </a:tc>
                <a:tc>
                  <a:txBody>
                    <a:bodyPr/>
                    <a:lstStyle/>
                    <a:p>
                      <a:r>
                        <a:rPr kumimoji="1" lang="ja-JP" altLang="en-US" sz="1000" dirty="0"/>
                        <a:t>キャンセルボタン押下</a:t>
                      </a:r>
                    </a:p>
                  </a:txBody>
                  <a:tcPr/>
                </a:tc>
                <a:tc>
                  <a:txBody>
                    <a:bodyPr/>
                    <a:lstStyle/>
                    <a:p>
                      <a:r>
                        <a:rPr kumimoji="1" lang="ja-JP" altLang="en-US" sz="1000" dirty="0"/>
                        <a:t>パスワード変更フォームを閉じる</a:t>
                      </a:r>
                    </a:p>
                  </a:txBody>
                  <a:tcPr/>
                </a:tc>
                <a:tc>
                  <a:txBody>
                    <a:bodyPr/>
                    <a:lstStyle/>
                    <a:p>
                      <a:endParaRPr kumimoji="1" lang="ja-JP" altLang="en-US" sz="1000" dirty="0"/>
                    </a:p>
                  </a:txBody>
                  <a:tcPr/>
                </a:tc>
                <a:extLst>
                  <a:ext uri="{0D108BD9-81ED-4DB2-BD59-A6C34878D82A}">
                    <a16:rowId xmlns:a16="http://schemas.microsoft.com/office/drawing/2014/main" val="4171865515"/>
                  </a:ext>
                </a:extLst>
              </a:tr>
            </a:tbl>
          </a:graphicData>
        </a:graphic>
      </p:graphicFrame>
    </p:spTree>
    <p:extLst>
      <p:ext uri="{BB962C8B-B14F-4D97-AF65-F5344CB8AC3E}">
        <p14:creationId xmlns:p14="http://schemas.microsoft.com/office/powerpoint/2010/main" val="2361098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DE83B9-A0B8-4CAA-B894-EC8054849D6D}"/>
              </a:ext>
            </a:extLst>
          </p:cNvPr>
          <p:cNvSpPr>
            <a:spLocks noGrp="1"/>
          </p:cNvSpPr>
          <p:nvPr>
            <p:ph type="title"/>
          </p:nvPr>
        </p:nvSpPr>
        <p:spPr/>
        <p:txBody>
          <a:bodyPr/>
          <a:lstStyle/>
          <a:p>
            <a:r>
              <a:rPr lang="ja-JP" altLang="en-US" dirty="0"/>
              <a:t>４</a:t>
            </a:r>
            <a:r>
              <a:rPr kumimoji="1" lang="en-US" altLang="ja-JP" dirty="0"/>
              <a:t>.</a:t>
            </a:r>
            <a:r>
              <a:rPr kumimoji="1" lang="ja-JP" altLang="en-US" dirty="0"/>
              <a:t>４</a:t>
            </a:r>
            <a:r>
              <a:rPr kumimoji="1" lang="en-US" altLang="ja-JP" dirty="0"/>
              <a:t>.</a:t>
            </a:r>
            <a:r>
              <a:rPr kumimoji="1" lang="ja-JP" altLang="en-US" dirty="0"/>
              <a:t>機能概要</a:t>
            </a:r>
            <a:r>
              <a:rPr kumimoji="1" lang="en-US" altLang="ja-JP" dirty="0"/>
              <a:t>-</a:t>
            </a:r>
            <a:r>
              <a:rPr kumimoji="1" lang="ja-JP" altLang="en-US" dirty="0"/>
              <a:t>利用者情報変更</a:t>
            </a:r>
            <a:r>
              <a:rPr kumimoji="1" lang="en-US" altLang="ja-JP" dirty="0"/>
              <a:t>-</a:t>
            </a:r>
            <a:endParaRPr kumimoji="1" lang="ja-JP" altLang="en-US" dirty="0"/>
          </a:p>
        </p:txBody>
      </p:sp>
      <p:pic>
        <p:nvPicPr>
          <p:cNvPr id="27" name="図 26">
            <a:extLst>
              <a:ext uri="{FF2B5EF4-FFF2-40B4-BE49-F238E27FC236}">
                <a16:creationId xmlns:a16="http://schemas.microsoft.com/office/drawing/2014/main" id="{D5256AB8-AB88-4A20-B6AD-6637B3A791F1}"/>
              </a:ext>
            </a:extLst>
          </p:cNvPr>
          <p:cNvPicPr>
            <a:picLocks noChangeAspect="1"/>
          </p:cNvPicPr>
          <p:nvPr/>
        </p:nvPicPr>
        <p:blipFill>
          <a:blip r:embed="rId3"/>
          <a:stretch>
            <a:fillRect/>
          </a:stretch>
        </p:blipFill>
        <p:spPr>
          <a:xfrm>
            <a:off x="1099173" y="5056932"/>
            <a:ext cx="1717588" cy="1579466"/>
          </a:xfrm>
          <a:prstGeom prst="rect">
            <a:avLst/>
          </a:prstGeom>
        </p:spPr>
      </p:pic>
      <p:pic>
        <p:nvPicPr>
          <p:cNvPr id="4" name="図 3">
            <a:extLst>
              <a:ext uri="{FF2B5EF4-FFF2-40B4-BE49-F238E27FC236}">
                <a16:creationId xmlns:a16="http://schemas.microsoft.com/office/drawing/2014/main" id="{92128476-17DF-404C-B88B-ADBA587FA395}"/>
              </a:ext>
            </a:extLst>
          </p:cNvPr>
          <p:cNvPicPr>
            <a:picLocks noChangeAspect="1"/>
          </p:cNvPicPr>
          <p:nvPr/>
        </p:nvPicPr>
        <p:blipFill>
          <a:blip r:embed="rId4"/>
          <a:stretch>
            <a:fillRect/>
          </a:stretch>
        </p:blipFill>
        <p:spPr>
          <a:xfrm>
            <a:off x="3077734" y="1559021"/>
            <a:ext cx="1717588" cy="1579466"/>
          </a:xfrm>
          <a:prstGeom prst="rect">
            <a:avLst/>
          </a:prstGeom>
        </p:spPr>
      </p:pic>
      <p:pic>
        <p:nvPicPr>
          <p:cNvPr id="7" name="図 6">
            <a:extLst>
              <a:ext uri="{FF2B5EF4-FFF2-40B4-BE49-F238E27FC236}">
                <a16:creationId xmlns:a16="http://schemas.microsoft.com/office/drawing/2014/main" id="{7DE47BDA-F3E4-4FD0-9368-55A43E7C7655}"/>
              </a:ext>
            </a:extLst>
          </p:cNvPr>
          <p:cNvPicPr>
            <a:picLocks noChangeAspect="1"/>
          </p:cNvPicPr>
          <p:nvPr/>
        </p:nvPicPr>
        <p:blipFill>
          <a:blip r:embed="rId5"/>
          <a:stretch>
            <a:fillRect/>
          </a:stretch>
        </p:blipFill>
        <p:spPr>
          <a:xfrm>
            <a:off x="1099172" y="3307976"/>
            <a:ext cx="1717589" cy="1579467"/>
          </a:xfrm>
          <a:prstGeom prst="rect">
            <a:avLst/>
          </a:prstGeom>
        </p:spPr>
      </p:pic>
      <p:pic>
        <p:nvPicPr>
          <p:cNvPr id="39" name="図 38">
            <a:extLst>
              <a:ext uri="{FF2B5EF4-FFF2-40B4-BE49-F238E27FC236}">
                <a16:creationId xmlns:a16="http://schemas.microsoft.com/office/drawing/2014/main" id="{4395F917-0396-40F6-921A-3ED00BE7B475}"/>
              </a:ext>
            </a:extLst>
          </p:cNvPr>
          <p:cNvPicPr>
            <a:picLocks noChangeAspect="1"/>
          </p:cNvPicPr>
          <p:nvPr/>
        </p:nvPicPr>
        <p:blipFill>
          <a:blip r:embed="rId6"/>
          <a:stretch>
            <a:fillRect/>
          </a:stretch>
        </p:blipFill>
        <p:spPr>
          <a:xfrm>
            <a:off x="3096834" y="3307977"/>
            <a:ext cx="1717588" cy="1579466"/>
          </a:xfrm>
          <a:prstGeom prst="rect">
            <a:avLst/>
          </a:prstGeom>
        </p:spPr>
      </p:pic>
      <p:graphicFrame>
        <p:nvGraphicFramePr>
          <p:cNvPr id="42" name="表 4">
            <a:extLst>
              <a:ext uri="{FF2B5EF4-FFF2-40B4-BE49-F238E27FC236}">
                <a16:creationId xmlns:a16="http://schemas.microsoft.com/office/drawing/2014/main" id="{A32371AA-EC66-453C-B875-52EF66ADF546}"/>
              </a:ext>
            </a:extLst>
          </p:cNvPr>
          <p:cNvGraphicFramePr>
            <a:graphicFrameLocks noGrp="1"/>
          </p:cNvGraphicFramePr>
          <p:nvPr>
            <p:ph idx="1"/>
            <p:extLst>
              <p:ext uri="{D42A27DB-BD31-4B8C-83A1-F6EECF244321}">
                <p14:modId xmlns:p14="http://schemas.microsoft.com/office/powerpoint/2010/main" val="3633628728"/>
              </p:ext>
            </p:extLst>
          </p:nvPr>
        </p:nvGraphicFramePr>
        <p:xfrm>
          <a:off x="5550991" y="1690687"/>
          <a:ext cx="5909731" cy="374904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525911059"/>
                    </a:ext>
                  </a:extLst>
                </a:gridCol>
                <a:gridCol w="2302933">
                  <a:extLst>
                    <a:ext uri="{9D8B030D-6E8A-4147-A177-3AD203B41FA5}">
                      <a16:colId xmlns:a16="http://schemas.microsoft.com/office/drawing/2014/main" val="1226151709"/>
                    </a:ext>
                  </a:extLst>
                </a:gridCol>
                <a:gridCol w="1854200">
                  <a:extLst>
                    <a:ext uri="{9D8B030D-6E8A-4147-A177-3AD203B41FA5}">
                      <a16:colId xmlns:a16="http://schemas.microsoft.com/office/drawing/2014/main" val="2564370951"/>
                    </a:ext>
                  </a:extLst>
                </a:gridCol>
                <a:gridCol w="761998">
                  <a:extLst>
                    <a:ext uri="{9D8B030D-6E8A-4147-A177-3AD203B41FA5}">
                      <a16:colId xmlns:a16="http://schemas.microsoft.com/office/drawing/2014/main" val="3147573942"/>
                    </a:ext>
                  </a:extLst>
                </a:gridCol>
              </a:tblGrid>
              <a:tr h="187153">
                <a:tc>
                  <a:txBody>
                    <a:bodyPr/>
                    <a:lstStyle/>
                    <a:p>
                      <a:r>
                        <a:rPr kumimoji="1" lang="ja-JP" altLang="en-US" dirty="0"/>
                        <a:t>機能</a:t>
                      </a:r>
                    </a:p>
                  </a:txBody>
                  <a:tcPr/>
                </a:tc>
                <a:tc>
                  <a:txBody>
                    <a:bodyPr/>
                    <a:lstStyle/>
                    <a:p>
                      <a:r>
                        <a:rPr kumimoji="1" lang="ja-JP" altLang="en-US" dirty="0"/>
                        <a:t>操作</a:t>
                      </a:r>
                    </a:p>
                  </a:txBody>
                  <a:tcPr/>
                </a:tc>
                <a:tc>
                  <a:txBody>
                    <a:bodyPr/>
                    <a:lstStyle/>
                    <a:p>
                      <a:r>
                        <a:rPr kumimoji="1" lang="ja-JP" altLang="en-US" dirty="0"/>
                        <a:t>概要</a:t>
                      </a:r>
                    </a:p>
                  </a:txBody>
                  <a:tcPr/>
                </a:tc>
                <a:tc>
                  <a:txBody>
                    <a:bodyPr/>
                    <a:lstStyle/>
                    <a:p>
                      <a:r>
                        <a:rPr kumimoji="1" lang="ja-JP" altLang="en-US" dirty="0"/>
                        <a:t>備考</a:t>
                      </a:r>
                    </a:p>
                  </a:txBody>
                  <a:tcPr/>
                </a:tc>
                <a:extLst>
                  <a:ext uri="{0D108BD9-81ED-4DB2-BD59-A6C34878D82A}">
                    <a16:rowId xmlns:a16="http://schemas.microsoft.com/office/drawing/2014/main" val="485833757"/>
                  </a:ext>
                </a:extLst>
              </a:tr>
              <a:tr h="202749">
                <a:tc>
                  <a:txBody>
                    <a:bodyPr/>
                    <a:lstStyle/>
                    <a:p>
                      <a:r>
                        <a:rPr kumimoji="1" lang="ja-JP" altLang="en-US" sz="1000" dirty="0"/>
                        <a:t>ユーザー情報取得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右上ハンバーガーメニューからユーザー情報変更を押下する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t>DB</a:t>
                      </a:r>
                      <a:r>
                        <a:rPr kumimoji="1" lang="ja-JP" altLang="en-US" sz="1000" dirty="0"/>
                        <a:t>に登録されているユーザー情報がテキストボックスに表示される</a:t>
                      </a:r>
                    </a:p>
                  </a:txBody>
                  <a:tcPr/>
                </a:tc>
                <a:tc>
                  <a:txBody>
                    <a:bodyPr/>
                    <a:lstStyle/>
                    <a:p>
                      <a:endParaRPr kumimoji="1" lang="ja-JP" altLang="en-US" sz="1000" dirty="0"/>
                    </a:p>
                  </a:txBody>
                  <a:tcPr/>
                </a:tc>
                <a:extLst>
                  <a:ext uri="{0D108BD9-81ED-4DB2-BD59-A6C34878D82A}">
                    <a16:rowId xmlns:a16="http://schemas.microsoft.com/office/drawing/2014/main" val="2739210622"/>
                  </a:ext>
                </a:extLst>
              </a:tr>
              <a:tr h="202749">
                <a:tc>
                  <a:txBody>
                    <a:bodyPr/>
                    <a:lstStyle/>
                    <a:p>
                      <a:r>
                        <a:rPr kumimoji="1" lang="ja-JP" altLang="en-US" sz="1000" dirty="0"/>
                        <a:t>ユーザー情報変更成功</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変更対象のユーザー名またはメールアドレスを変更して変更押下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「ユーザー情報変更成功」アラートが出て変更後の状態でログイン状態に遷移する</a:t>
                      </a:r>
                    </a:p>
                  </a:txBody>
                  <a:tcPr/>
                </a:tc>
                <a:tc>
                  <a:txBody>
                    <a:bodyPr/>
                    <a:lstStyle/>
                    <a:p>
                      <a:endParaRPr kumimoji="1" lang="ja-JP" altLang="en-US" sz="1000" dirty="0"/>
                    </a:p>
                  </a:txBody>
                  <a:tcPr/>
                </a:tc>
                <a:extLst>
                  <a:ext uri="{0D108BD9-81ED-4DB2-BD59-A6C34878D82A}">
                    <a16:rowId xmlns:a16="http://schemas.microsoft.com/office/drawing/2014/main" val="3976884164"/>
                  </a:ext>
                </a:extLst>
              </a:tr>
              <a:tr h="472451">
                <a:tc>
                  <a:txBody>
                    <a:bodyPr/>
                    <a:lstStyle/>
                    <a:p>
                      <a:r>
                        <a:rPr kumimoji="1" lang="ja-JP" altLang="en-US" sz="1000" dirty="0"/>
                        <a:t>ユーザー情報変更失敗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メールアドレスが自身のメールアドレス以外で存在している値を入力して変更押下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「ユーザー情報変更失敗」アラートが出てログイン状態に遷移する</a:t>
                      </a:r>
                    </a:p>
                    <a:p>
                      <a:endParaRPr kumimoji="1" lang="ja-JP" altLang="en-US" sz="1000" dirty="0"/>
                    </a:p>
                  </a:txBody>
                  <a:tcPr/>
                </a:tc>
                <a:tc>
                  <a:txBody>
                    <a:bodyPr/>
                    <a:lstStyle/>
                    <a:p>
                      <a:endParaRPr kumimoji="1" lang="ja-JP" altLang="en-US" sz="1000" dirty="0"/>
                    </a:p>
                  </a:txBody>
                  <a:tcPr/>
                </a:tc>
                <a:extLst>
                  <a:ext uri="{0D108BD9-81ED-4DB2-BD59-A6C34878D82A}">
                    <a16:rowId xmlns:a16="http://schemas.microsoft.com/office/drawing/2014/main" val="1622171500"/>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メールアドレス入力規制</a:t>
                      </a:r>
                    </a:p>
                  </a:txBody>
                  <a:tcPr/>
                </a:tc>
                <a:tc>
                  <a:txBody>
                    <a:bodyPr/>
                    <a:lstStyle/>
                    <a:p>
                      <a:r>
                        <a:rPr kumimoji="1" lang="ja-JP" altLang="en-US" sz="1000" dirty="0"/>
                        <a:t>メールアドレステキストボックスを全角文字で入力しようとする</a:t>
                      </a:r>
                    </a:p>
                  </a:txBody>
                  <a:tcPr/>
                </a:tc>
                <a:tc>
                  <a:txBody>
                    <a:bodyPr/>
                    <a:lstStyle/>
                    <a:p>
                      <a:r>
                        <a:rPr kumimoji="1" lang="ja-JP" altLang="en-US" sz="1000" b="0" i="0" kern="1200" dirty="0">
                          <a:solidFill>
                            <a:schemeClr val="dk1"/>
                          </a:solidFill>
                          <a:effectLst/>
                          <a:latin typeface="+mn-lt"/>
                          <a:ea typeface="+mn-ea"/>
                          <a:cs typeface="+mn-cs"/>
                        </a:rPr>
                        <a:t>半角英数字でしか入力できない</a:t>
                      </a:r>
                      <a:endParaRPr kumimoji="1" lang="ja-JP" altLang="en-US" sz="1000" dirty="0"/>
                    </a:p>
                  </a:txBody>
                  <a:tcPr/>
                </a:tc>
                <a:tc>
                  <a:txBody>
                    <a:bodyPr/>
                    <a:lstStyle/>
                    <a:p>
                      <a:endParaRPr kumimoji="1" lang="ja-JP" altLang="en-US" sz="1000" dirty="0"/>
                    </a:p>
                  </a:txBody>
                  <a:tcPr/>
                </a:tc>
                <a:extLst>
                  <a:ext uri="{0D108BD9-81ED-4DB2-BD59-A6C34878D82A}">
                    <a16:rowId xmlns:a16="http://schemas.microsoft.com/office/drawing/2014/main" val="2940595508"/>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テキストボックス未入力</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テキストボックスを未入力で変更押下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kern="1200" dirty="0">
                          <a:solidFill>
                            <a:schemeClr val="dk1"/>
                          </a:solidFill>
                          <a:effectLst/>
                          <a:latin typeface="+mn-lt"/>
                          <a:ea typeface="+mn-ea"/>
                          <a:cs typeface="+mn-cs"/>
                        </a:rPr>
                        <a:t>「すべてのフィールドを入力してください」を表示</a:t>
                      </a:r>
                      <a:endParaRPr kumimoji="1" lang="ja-JP" altLang="en-US" sz="1000" dirty="0"/>
                    </a:p>
                  </a:txBody>
                  <a:tcPr/>
                </a:tc>
                <a:tc>
                  <a:txBody>
                    <a:bodyPr/>
                    <a:lstStyle/>
                    <a:p>
                      <a:endParaRPr kumimoji="1" lang="ja-JP" altLang="en-US" sz="1000" dirty="0"/>
                    </a:p>
                  </a:txBody>
                  <a:tcPr/>
                </a:tc>
                <a:extLst>
                  <a:ext uri="{0D108BD9-81ED-4DB2-BD59-A6C34878D82A}">
                    <a16:rowId xmlns:a16="http://schemas.microsoft.com/office/drawing/2014/main" val="1582456159"/>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メールアドレス不一致</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kern="1200" dirty="0">
                          <a:solidFill>
                            <a:schemeClr val="dk1"/>
                          </a:solidFill>
                          <a:effectLst/>
                          <a:latin typeface="+mn-lt"/>
                          <a:ea typeface="+mn-ea"/>
                          <a:cs typeface="+mn-cs"/>
                        </a:rPr>
                        <a:t>メールアドレスと再入力の値を不一致で変更押下</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kern="1200" dirty="0">
                          <a:solidFill>
                            <a:schemeClr val="dk1"/>
                          </a:solidFill>
                          <a:effectLst/>
                          <a:latin typeface="+mn-lt"/>
                          <a:ea typeface="+mn-ea"/>
                          <a:cs typeface="+mn-cs"/>
                        </a:rPr>
                        <a:t>「メールアドレスが一致しません」を表示</a:t>
                      </a:r>
                      <a:endParaRPr kumimoji="1" lang="ja-JP" altLang="en-US" sz="1000" dirty="0"/>
                    </a:p>
                  </a:txBody>
                  <a:tcPr/>
                </a:tc>
                <a:tc>
                  <a:txBody>
                    <a:bodyPr/>
                    <a:lstStyle/>
                    <a:p>
                      <a:endParaRPr kumimoji="1" lang="ja-JP" altLang="en-US" sz="1000" dirty="0"/>
                    </a:p>
                  </a:txBody>
                  <a:tcPr/>
                </a:tc>
                <a:extLst>
                  <a:ext uri="{0D108BD9-81ED-4DB2-BD59-A6C34878D82A}">
                    <a16:rowId xmlns:a16="http://schemas.microsoft.com/office/drawing/2014/main" val="1982233417"/>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キャンセル</a:t>
                      </a:r>
                    </a:p>
                  </a:txBody>
                  <a:tcPr/>
                </a:tc>
                <a:tc>
                  <a:txBody>
                    <a:bodyPr/>
                    <a:lstStyle/>
                    <a:p>
                      <a:r>
                        <a:rPr kumimoji="1" lang="ja-JP" altLang="en-US" sz="1000" dirty="0"/>
                        <a:t>キャンセルボタン押下</a:t>
                      </a:r>
                    </a:p>
                  </a:txBody>
                  <a:tcPr/>
                </a:tc>
                <a:tc>
                  <a:txBody>
                    <a:bodyPr/>
                    <a:lstStyle/>
                    <a:p>
                      <a:r>
                        <a:rPr kumimoji="1" lang="ja-JP" altLang="en-US" sz="1000" dirty="0"/>
                        <a:t>利用者情報変更フォームを閉じる</a:t>
                      </a:r>
                    </a:p>
                  </a:txBody>
                  <a:tcPr/>
                </a:tc>
                <a:tc>
                  <a:txBody>
                    <a:bodyPr/>
                    <a:lstStyle/>
                    <a:p>
                      <a:endParaRPr kumimoji="1" lang="ja-JP" altLang="en-US" sz="1000" dirty="0"/>
                    </a:p>
                  </a:txBody>
                  <a:tcPr/>
                </a:tc>
                <a:extLst>
                  <a:ext uri="{0D108BD9-81ED-4DB2-BD59-A6C34878D82A}">
                    <a16:rowId xmlns:a16="http://schemas.microsoft.com/office/drawing/2014/main" val="4171865515"/>
                  </a:ext>
                </a:extLst>
              </a:tr>
            </a:tbl>
          </a:graphicData>
        </a:graphic>
      </p:graphicFrame>
      <p:pic>
        <p:nvPicPr>
          <p:cNvPr id="44" name="図 43">
            <a:extLst>
              <a:ext uri="{FF2B5EF4-FFF2-40B4-BE49-F238E27FC236}">
                <a16:creationId xmlns:a16="http://schemas.microsoft.com/office/drawing/2014/main" id="{0C6F058A-E3E8-45B2-9582-902C4926DC68}"/>
              </a:ext>
            </a:extLst>
          </p:cNvPr>
          <p:cNvPicPr>
            <a:picLocks noChangeAspect="1"/>
          </p:cNvPicPr>
          <p:nvPr/>
        </p:nvPicPr>
        <p:blipFill>
          <a:blip r:embed="rId7"/>
          <a:stretch>
            <a:fillRect/>
          </a:stretch>
        </p:blipFill>
        <p:spPr>
          <a:xfrm>
            <a:off x="1099173" y="1559020"/>
            <a:ext cx="1717589" cy="1579467"/>
          </a:xfrm>
          <a:prstGeom prst="rect">
            <a:avLst/>
          </a:prstGeom>
        </p:spPr>
      </p:pic>
    </p:spTree>
    <p:extLst>
      <p:ext uri="{BB962C8B-B14F-4D97-AF65-F5344CB8AC3E}">
        <p14:creationId xmlns:p14="http://schemas.microsoft.com/office/powerpoint/2010/main" val="652394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44AF21-221D-411D-A442-4DCC245D105D}"/>
              </a:ext>
            </a:extLst>
          </p:cNvPr>
          <p:cNvSpPr>
            <a:spLocks noGrp="1"/>
          </p:cNvSpPr>
          <p:nvPr>
            <p:ph type="title"/>
          </p:nvPr>
        </p:nvSpPr>
        <p:spPr/>
        <p:txBody>
          <a:bodyPr/>
          <a:lstStyle/>
          <a:p>
            <a:r>
              <a:rPr lang="ja-JP" altLang="en-US" dirty="0"/>
              <a:t>４</a:t>
            </a:r>
            <a:r>
              <a:rPr kumimoji="1" lang="en-US" altLang="ja-JP" dirty="0"/>
              <a:t>.</a:t>
            </a:r>
            <a:r>
              <a:rPr kumimoji="1" lang="ja-JP" altLang="en-US" dirty="0"/>
              <a:t>５</a:t>
            </a:r>
            <a:r>
              <a:rPr kumimoji="1" lang="en-US" altLang="ja-JP" dirty="0"/>
              <a:t>.</a:t>
            </a:r>
            <a:r>
              <a:rPr kumimoji="1" lang="ja-JP" altLang="en-US" dirty="0"/>
              <a:t>機能概要</a:t>
            </a:r>
            <a:r>
              <a:rPr kumimoji="1" lang="en-US" altLang="ja-JP" dirty="0"/>
              <a:t>-</a:t>
            </a:r>
            <a:r>
              <a:rPr kumimoji="1" lang="ja-JP" altLang="en-US" dirty="0"/>
              <a:t>利用者ログアウト</a:t>
            </a:r>
            <a:r>
              <a:rPr kumimoji="1" lang="en-US" altLang="ja-JP" dirty="0"/>
              <a:t>-</a:t>
            </a:r>
            <a:endParaRPr kumimoji="1" lang="ja-JP" altLang="en-US" dirty="0"/>
          </a:p>
        </p:txBody>
      </p:sp>
      <p:pic>
        <p:nvPicPr>
          <p:cNvPr id="5" name="図 4">
            <a:extLst>
              <a:ext uri="{FF2B5EF4-FFF2-40B4-BE49-F238E27FC236}">
                <a16:creationId xmlns:a16="http://schemas.microsoft.com/office/drawing/2014/main" id="{A2C4C767-3C1E-4E04-A3F6-2D4D0ED7CDBD}"/>
              </a:ext>
            </a:extLst>
          </p:cNvPr>
          <p:cNvPicPr>
            <a:picLocks noChangeAspect="1"/>
          </p:cNvPicPr>
          <p:nvPr/>
        </p:nvPicPr>
        <p:blipFill>
          <a:blip r:embed="rId2"/>
          <a:stretch>
            <a:fillRect/>
          </a:stretch>
        </p:blipFill>
        <p:spPr>
          <a:xfrm>
            <a:off x="1720157" y="2452449"/>
            <a:ext cx="2238847" cy="2058808"/>
          </a:xfrm>
          <a:prstGeom prst="rect">
            <a:avLst/>
          </a:prstGeom>
        </p:spPr>
      </p:pic>
      <p:graphicFrame>
        <p:nvGraphicFramePr>
          <p:cNvPr id="10" name="表 4">
            <a:extLst>
              <a:ext uri="{FF2B5EF4-FFF2-40B4-BE49-F238E27FC236}">
                <a16:creationId xmlns:a16="http://schemas.microsoft.com/office/drawing/2014/main" id="{2FB6AE88-A03D-40B7-A942-DFEE1EB7A345}"/>
              </a:ext>
            </a:extLst>
          </p:cNvPr>
          <p:cNvGraphicFramePr>
            <a:graphicFrameLocks noGrp="1"/>
          </p:cNvGraphicFramePr>
          <p:nvPr>
            <p:ph idx="1"/>
            <p:extLst>
              <p:ext uri="{D42A27DB-BD31-4B8C-83A1-F6EECF244321}">
                <p14:modId xmlns:p14="http://schemas.microsoft.com/office/powerpoint/2010/main" val="439692570"/>
              </p:ext>
            </p:extLst>
          </p:nvPr>
        </p:nvGraphicFramePr>
        <p:xfrm>
          <a:off x="5098698" y="3048000"/>
          <a:ext cx="5909731" cy="76200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525911059"/>
                    </a:ext>
                  </a:extLst>
                </a:gridCol>
                <a:gridCol w="2302933">
                  <a:extLst>
                    <a:ext uri="{9D8B030D-6E8A-4147-A177-3AD203B41FA5}">
                      <a16:colId xmlns:a16="http://schemas.microsoft.com/office/drawing/2014/main" val="1226151709"/>
                    </a:ext>
                  </a:extLst>
                </a:gridCol>
                <a:gridCol w="1854200">
                  <a:extLst>
                    <a:ext uri="{9D8B030D-6E8A-4147-A177-3AD203B41FA5}">
                      <a16:colId xmlns:a16="http://schemas.microsoft.com/office/drawing/2014/main" val="2564370951"/>
                    </a:ext>
                  </a:extLst>
                </a:gridCol>
                <a:gridCol w="761998">
                  <a:extLst>
                    <a:ext uri="{9D8B030D-6E8A-4147-A177-3AD203B41FA5}">
                      <a16:colId xmlns:a16="http://schemas.microsoft.com/office/drawing/2014/main" val="3147573942"/>
                    </a:ext>
                  </a:extLst>
                </a:gridCol>
              </a:tblGrid>
              <a:tr h="187153">
                <a:tc>
                  <a:txBody>
                    <a:bodyPr/>
                    <a:lstStyle/>
                    <a:p>
                      <a:r>
                        <a:rPr kumimoji="1" lang="ja-JP" altLang="en-US" dirty="0"/>
                        <a:t>機能</a:t>
                      </a:r>
                    </a:p>
                  </a:txBody>
                  <a:tcPr/>
                </a:tc>
                <a:tc>
                  <a:txBody>
                    <a:bodyPr/>
                    <a:lstStyle/>
                    <a:p>
                      <a:r>
                        <a:rPr kumimoji="1" lang="ja-JP" altLang="en-US" dirty="0"/>
                        <a:t>操作</a:t>
                      </a:r>
                    </a:p>
                  </a:txBody>
                  <a:tcPr/>
                </a:tc>
                <a:tc>
                  <a:txBody>
                    <a:bodyPr/>
                    <a:lstStyle/>
                    <a:p>
                      <a:r>
                        <a:rPr kumimoji="1" lang="ja-JP" altLang="en-US" dirty="0"/>
                        <a:t>概要</a:t>
                      </a:r>
                    </a:p>
                  </a:txBody>
                  <a:tcPr/>
                </a:tc>
                <a:tc>
                  <a:txBody>
                    <a:bodyPr/>
                    <a:lstStyle/>
                    <a:p>
                      <a:r>
                        <a:rPr kumimoji="1" lang="ja-JP" altLang="en-US" dirty="0"/>
                        <a:t>備考</a:t>
                      </a:r>
                    </a:p>
                  </a:txBody>
                  <a:tcPr/>
                </a:tc>
                <a:extLst>
                  <a:ext uri="{0D108BD9-81ED-4DB2-BD59-A6C34878D82A}">
                    <a16:rowId xmlns:a16="http://schemas.microsoft.com/office/drawing/2014/main" val="485833757"/>
                  </a:ext>
                </a:extLst>
              </a:tr>
              <a:tr h="202749">
                <a:tc>
                  <a:txBody>
                    <a:bodyPr/>
                    <a:lstStyle/>
                    <a:p>
                      <a:r>
                        <a:rPr kumimoji="1" lang="ja-JP" altLang="en-US" sz="1000" dirty="0"/>
                        <a:t>ログアウト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右上のハンバーガーメニューからログアウトを押下する</a:t>
                      </a:r>
                    </a:p>
                  </a:txBody>
                  <a:tcPr/>
                </a:tc>
                <a:tc>
                  <a:txBody>
                    <a:bodyPr/>
                    <a:lstStyle/>
                    <a:p>
                      <a:r>
                        <a:rPr kumimoji="1" lang="ja-JP" altLang="en-US" sz="1000" dirty="0"/>
                        <a:t>未ログイン状態に遷移する</a:t>
                      </a:r>
                    </a:p>
                  </a:txBody>
                  <a:tcPr/>
                </a:tc>
                <a:tc>
                  <a:txBody>
                    <a:bodyPr/>
                    <a:lstStyle/>
                    <a:p>
                      <a:endParaRPr kumimoji="1" lang="ja-JP" altLang="en-US" sz="1000" dirty="0"/>
                    </a:p>
                  </a:txBody>
                  <a:tcPr/>
                </a:tc>
                <a:extLst>
                  <a:ext uri="{0D108BD9-81ED-4DB2-BD59-A6C34878D82A}">
                    <a16:rowId xmlns:a16="http://schemas.microsoft.com/office/drawing/2014/main" val="3976884164"/>
                  </a:ext>
                </a:extLst>
              </a:tr>
            </a:tbl>
          </a:graphicData>
        </a:graphic>
      </p:graphicFrame>
    </p:spTree>
    <p:extLst>
      <p:ext uri="{BB962C8B-B14F-4D97-AF65-F5344CB8AC3E}">
        <p14:creationId xmlns:p14="http://schemas.microsoft.com/office/powerpoint/2010/main" val="100682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A70D6-8407-4F71-B838-96B264158AC5}"/>
              </a:ext>
            </a:extLst>
          </p:cNvPr>
          <p:cNvSpPr>
            <a:spLocks noGrp="1"/>
          </p:cNvSpPr>
          <p:nvPr>
            <p:ph type="title"/>
          </p:nvPr>
        </p:nvSpPr>
        <p:spPr/>
        <p:txBody>
          <a:bodyPr/>
          <a:lstStyle/>
          <a:p>
            <a:r>
              <a:rPr lang="ja-JP" altLang="en-US" dirty="0"/>
              <a:t>４</a:t>
            </a:r>
            <a:r>
              <a:rPr kumimoji="1" lang="en-US" altLang="ja-JP" dirty="0"/>
              <a:t>.</a:t>
            </a:r>
            <a:r>
              <a:rPr kumimoji="1" lang="ja-JP" altLang="en-US" dirty="0"/>
              <a:t>６</a:t>
            </a:r>
            <a:r>
              <a:rPr kumimoji="1" lang="en-US" altLang="ja-JP" dirty="0"/>
              <a:t>.</a:t>
            </a:r>
            <a:r>
              <a:rPr kumimoji="1" lang="ja-JP" altLang="en-US" dirty="0"/>
              <a:t>機能概要</a:t>
            </a:r>
            <a:r>
              <a:rPr kumimoji="1" lang="en-US" altLang="ja-JP" dirty="0"/>
              <a:t>-</a:t>
            </a:r>
            <a:r>
              <a:rPr kumimoji="1" lang="ja-JP" altLang="en-US" dirty="0"/>
              <a:t>地図上店舗表示</a:t>
            </a:r>
            <a:r>
              <a:rPr kumimoji="1" lang="en-US" altLang="ja-JP" dirty="0"/>
              <a:t>-</a:t>
            </a:r>
            <a:endParaRPr kumimoji="1" lang="ja-JP" altLang="en-US" dirty="0"/>
          </a:p>
        </p:txBody>
      </p:sp>
      <p:pic>
        <p:nvPicPr>
          <p:cNvPr id="4" name="コンテンツ プレースホルダー 4">
            <a:extLst>
              <a:ext uri="{FF2B5EF4-FFF2-40B4-BE49-F238E27FC236}">
                <a16:creationId xmlns:a16="http://schemas.microsoft.com/office/drawing/2014/main" id="{2E223B3F-AD4A-4855-8049-5B370C2F0BAB}"/>
              </a:ext>
            </a:extLst>
          </p:cNvPr>
          <p:cNvPicPr>
            <a:picLocks noGrp="1" noChangeAspect="1"/>
          </p:cNvPicPr>
          <p:nvPr>
            <p:ph idx="1"/>
          </p:nvPr>
        </p:nvPicPr>
        <p:blipFill>
          <a:blip r:embed="rId3"/>
          <a:stretch>
            <a:fillRect/>
          </a:stretch>
        </p:blipFill>
        <p:spPr>
          <a:xfrm>
            <a:off x="2750657" y="3073395"/>
            <a:ext cx="1650864" cy="1518108"/>
          </a:xfrm>
        </p:spPr>
      </p:pic>
      <p:pic>
        <p:nvPicPr>
          <p:cNvPr id="6" name="図 5">
            <a:extLst>
              <a:ext uri="{FF2B5EF4-FFF2-40B4-BE49-F238E27FC236}">
                <a16:creationId xmlns:a16="http://schemas.microsoft.com/office/drawing/2014/main" id="{ADA3AF15-80B3-4119-A4F0-54DB2B625C97}"/>
              </a:ext>
            </a:extLst>
          </p:cNvPr>
          <p:cNvPicPr>
            <a:picLocks noChangeAspect="1"/>
          </p:cNvPicPr>
          <p:nvPr/>
        </p:nvPicPr>
        <p:blipFill>
          <a:blip r:embed="rId4"/>
          <a:stretch>
            <a:fillRect/>
          </a:stretch>
        </p:blipFill>
        <p:spPr>
          <a:xfrm>
            <a:off x="2750657" y="1419825"/>
            <a:ext cx="1650864" cy="1518108"/>
          </a:xfrm>
          <a:prstGeom prst="rect">
            <a:avLst/>
          </a:prstGeom>
        </p:spPr>
      </p:pic>
      <p:pic>
        <p:nvPicPr>
          <p:cNvPr id="10" name="図 9">
            <a:extLst>
              <a:ext uri="{FF2B5EF4-FFF2-40B4-BE49-F238E27FC236}">
                <a16:creationId xmlns:a16="http://schemas.microsoft.com/office/drawing/2014/main" id="{E1BD5D37-C18B-462D-ADCA-BCFE61D35FAD}"/>
              </a:ext>
            </a:extLst>
          </p:cNvPr>
          <p:cNvPicPr>
            <a:picLocks noChangeAspect="1"/>
          </p:cNvPicPr>
          <p:nvPr/>
        </p:nvPicPr>
        <p:blipFill>
          <a:blip r:embed="rId5"/>
          <a:stretch>
            <a:fillRect/>
          </a:stretch>
        </p:blipFill>
        <p:spPr>
          <a:xfrm>
            <a:off x="956363" y="4726965"/>
            <a:ext cx="1650864" cy="1518107"/>
          </a:xfrm>
          <a:prstGeom prst="rect">
            <a:avLst/>
          </a:prstGeom>
        </p:spPr>
      </p:pic>
      <p:pic>
        <p:nvPicPr>
          <p:cNvPr id="5" name="図 4">
            <a:extLst>
              <a:ext uri="{FF2B5EF4-FFF2-40B4-BE49-F238E27FC236}">
                <a16:creationId xmlns:a16="http://schemas.microsoft.com/office/drawing/2014/main" id="{0F60F89A-0684-46AB-949B-6145686AE75E}"/>
              </a:ext>
            </a:extLst>
          </p:cNvPr>
          <p:cNvPicPr>
            <a:picLocks noChangeAspect="1"/>
          </p:cNvPicPr>
          <p:nvPr/>
        </p:nvPicPr>
        <p:blipFill>
          <a:blip r:embed="rId6"/>
          <a:stretch>
            <a:fillRect/>
          </a:stretch>
        </p:blipFill>
        <p:spPr>
          <a:xfrm>
            <a:off x="956364" y="3084049"/>
            <a:ext cx="1650864" cy="1518108"/>
          </a:xfrm>
          <a:prstGeom prst="rect">
            <a:avLst/>
          </a:prstGeom>
        </p:spPr>
      </p:pic>
      <p:pic>
        <p:nvPicPr>
          <p:cNvPr id="9" name="図 8">
            <a:extLst>
              <a:ext uri="{FF2B5EF4-FFF2-40B4-BE49-F238E27FC236}">
                <a16:creationId xmlns:a16="http://schemas.microsoft.com/office/drawing/2014/main" id="{BDB10D2D-3E46-43F7-AF19-16A1B36BF3D9}"/>
              </a:ext>
            </a:extLst>
          </p:cNvPr>
          <p:cNvPicPr>
            <a:picLocks noChangeAspect="1"/>
          </p:cNvPicPr>
          <p:nvPr/>
        </p:nvPicPr>
        <p:blipFill>
          <a:blip r:embed="rId7"/>
          <a:stretch>
            <a:fillRect/>
          </a:stretch>
        </p:blipFill>
        <p:spPr>
          <a:xfrm>
            <a:off x="956363" y="1419825"/>
            <a:ext cx="1650864" cy="1518108"/>
          </a:xfrm>
          <a:prstGeom prst="rect">
            <a:avLst/>
          </a:prstGeom>
        </p:spPr>
      </p:pic>
      <p:pic>
        <p:nvPicPr>
          <p:cNvPr id="12" name="図 11">
            <a:extLst>
              <a:ext uri="{FF2B5EF4-FFF2-40B4-BE49-F238E27FC236}">
                <a16:creationId xmlns:a16="http://schemas.microsoft.com/office/drawing/2014/main" id="{21E62E78-6BB0-4729-BED7-96A6C8FA72B3}"/>
              </a:ext>
            </a:extLst>
          </p:cNvPr>
          <p:cNvPicPr>
            <a:picLocks noChangeAspect="1"/>
          </p:cNvPicPr>
          <p:nvPr/>
        </p:nvPicPr>
        <p:blipFill>
          <a:blip r:embed="rId8"/>
          <a:stretch>
            <a:fillRect/>
          </a:stretch>
        </p:blipFill>
        <p:spPr>
          <a:xfrm>
            <a:off x="2750656" y="4726965"/>
            <a:ext cx="1650863" cy="1518107"/>
          </a:xfrm>
          <a:prstGeom prst="rect">
            <a:avLst/>
          </a:prstGeom>
        </p:spPr>
      </p:pic>
      <p:graphicFrame>
        <p:nvGraphicFramePr>
          <p:cNvPr id="17" name="表 4">
            <a:extLst>
              <a:ext uri="{FF2B5EF4-FFF2-40B4-BE49-F238E27FC236}">
                <a16:creationId xmlns:a16="http://schemas.microsoft.com/office/drawing/2014/main" id="{EF49D07D-08C2-4C24-A099-81D851266945}"/>
              </a:ext>
            </a:extLst>
          </p:cNvPr>
          <p:cNvGraphicFramePr>
            <a:graphicFrameLocks/>
          </p:cNvGraphicFramePr>
          <p:nvPr>
            <p:extLst>
              <p:ext uri="{D42A27DB-BD31-4B8C-83A1-F6EECF244321}">
                <p14:modId xmlns:p14="http://schemas.microsoft.com/office/powerpoint/2010/main" val="2200477865"/>
              </p:ext>
            </p:extLst>
          </p:nvPr>
        </p:nvGraphicFramePr>
        <p:xfrm>
          <a:off x="4717698" y="1416879"/>
          <a:ext cx="7093302" cy="3474720"/>
        </p:xfrm>
        <a:graphic>
          <a:graphicData uri="http://schemas.openxmlformats.org/drawingml/2006/table">
            <a:tbl>
              <a:tblPr firstRow="1" bandRow="1">
                <a:tableStyleId>{5C22544A-7EE6-4342-B048-85BDC9FD1C3A}</a:tableStyleId>
              </a:tblPr>
              <a:tblGrid>
                <a:gridCol w="954969">
                  <a:extLst>
                    <a:ext uri="{9D8B030D-6E8A-4147-A177-3AD203B41FA5}">
                      <a16:colId xmlns:a16="http://schemas.microsoft.com/office/drawing/2014/main" val="525911059"/>
                    </a:ext>
                  </a:extLst>
                </a:gridCol>
                <a:gridCol w="2260600">
                  <a:extLst>
                    <a:ext uri="{9D8B030D-6E8A-4147-A177-3AD203B41FA5}">
                      <a16:colId xmlns:a16="http://schemas.microsoft.com/office/drawing/2014/main" val="1226151709"/>
                    </a:ext>
                  </a:extLst>
                </a:gridCol>
                <a:gridCol w="2870200">
                  <a:extLst>
                    <a:ext uri="{9D8B030D-6E8A-4147-A177-3AD203B41FA5}">
                      <a16:colId xmlns:a16="http://schemas.microsoft.com/office/drawing/2014/main" val="2564370951"/>
                    </a:ext>
                  </a:extLst>
                </a:gridCol>
                <a:gridCol w="1007533">
                  <a:extLst>
                    <a:ext uri="{9D8B030D-6E8A-4147-A177-3AD203B41FA5}">
                      <a16:colId xmlns:a16="http://schemas.microsoft.com/office/drawing/2014/main" val="3147573942"/>
                    </a:ext>
                  </a:extLst>
                </a:gridCol>
              </a:tblGrid>
              <a:tr h="187153">
                <a:tc>
                  <a:txBody>
                    <a:bodyPr/>
                    <a:lstStyle/>
                    <a:p>
                      <a:r>
                        <a:rPr kumimoji="1" lang="ja-JP" altLang="en-US" dirty="0"/>
                        <a:t>機能</a:t>
                      </a:r>
                    </a:p>
                  </a:txBody>
                  <a:tcPr/>
                </a:tc>
                <a:tc>
                  <a:txBody>
                    <a:bodyPr/>
                    <a:lstStyle/>
                    <a:p>
                      <a:r>
                        <a:rPr kumimoji="1" lang="ja-JP" altLang="en-US" dirty="0"/>
                        <a:t>操作</a:t>
                      </a:r>
                    </a:p>
                  </a:txBody>
                  <a:tcPr/>
                </a:tc>
                <a:tc>
                  <a:txBody>
                    <a:bodyPr/>
                    <a:lstStyle/>
                    <a:p>
                      <a:r>
                        <a:rPr kumimoji="1" lang="ja-JP" altLang="en-US" dirty="0"/>
                        <a:t>概要</a:t>
                      </a:r>
                    </a:p>
                  </a:txBody>
                  <a:tcPr/>
                </a:tc>
                <a:tc>
                  <a:txBody>
                    <a:bodyPr/>
                    <a:lstStyle/>
                    <a:p>
                      <a:r>
                        <a:rPr kumimoji="1" lang="ja-JP" altLang="en-US" dirty="0"/>
                        <a:t>備考</a:t>
                      </a:r>
                    </a:p>
                  </a:txBody>
                  <a:tcPr/>
                </a:tc>
                <a:extLst>
                  <a:ext uri="{0D108BD9-81ED-4DB2-BD59-A6C34878D82A}">
                    <a16:rowId xmlns:a16="http://schemas.microsoft.com/office/drawing/2014/main" val="485833757"/>
                  </a:ext>
                </a:extLst>
              </a:tr>
              <a:tr h="202749">
                <a:tc>
                  <a:txBody>
                    <a:bodyPr/>
                    <a:lstStyle/>
                    <a:p>
                      <a:r>
                        <a:rPr kumimoji="1" lang="ja-JP" altLang="en-US" sz="1000" dirty="0"/>
                        <a:t>地図移動</a:t>
                      </a:r>
                      <a:endParaRPr kumimoji="1" lang="en-US" altLang="ja-JP"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地図上をドラッグして地図を移動</a:t>
                      </a:r>
                    </a:p>
                  </a:txBody>
                  <a:tcPr/>
                </a:tc>
                <a:tc>
                  <a:txBody>
                    <a:bodyPr/>
                    <a:lstStyle/>
                    <a:p>
                      <a:r>
                        <a:rPr kumimoji="1" lang="ja-JP" altLang="en-US" sz="1000" dirty="0"/>
                        <a:t>地図が移動する</a:t>
                      </a:r>
                    </a:p>
                  </a:txBody>
                  <a:tcPr/>
                </a:tc>
                <a:tc>
                  <a:txBody>
                    <a:bodyPr/>
                    <a:lstStyle/>
                    <a:p>
                      <a:endParaRPr kumimoji="1" lang="ja-JP" altLang="en-US" sz="1000" dirty="0"/>
                    </a:p>
                  </a:txBody>
                  <a:tcPr/>
                </a:tc>
                <a:extLst>
                  <a:ext uri="{0D108BD9-81ED-4DB2-BD59-A6C34878D82A}">
                    <a16:rowId xmlns:a16="http://schemas.microsoft.com/office/drawing/2014/main" val="3976884164"/>
                  </a:ext>
                </a:extLst>
              </a:tr>
              <a:tr h="328497">
                <a:tc>
                  <a:txBody>
                    <a:bodyPr/>
                    <a:lstStyle/>
                    <a:p>
                      <a:r>
                        <a:rPr kumimoji="1" lang="ja-JP" altLang="en-US" sz="1000" dirty="0"/>
                        <a:t>中心移動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地図上をドラッグして地図を移動したさきで特定の位置をクリック</a:t>
                      </a:r>
                    </a:p>
                  </a:txBody>
                  <a:tcPr/>
                </a:tc>
                <a:tc>
                  <a:txBody>
                    <a:bodyPr/>
                    <a:lstStyle/>
                    <a:p>
                      <a:r>
                        <a:rPr kumimoji="1" lang="ja-JP" altLang="en-US" sz="1000" dirty="0"/>
                        <a:t>クリックした位置を中心として地図が移動する</a:t>
                      </a:r>
                    </a:p>
                  </a:txBody>
                  <a:tcPr/>
                </a:tc>
                <a:tc>
                  <a:txBody>
                    <a:bodyPr/>
                    <a:lstStyle/>
                    <a:p>
                      <a:endParaRPr kumimoji="1" lang="ja-JP" altLang="en-US" sz="1000" dirty="0"/>
                    </a:p>
                  </a:txBody>
                  <a:tcPr/>
                </a:tc>
                <a:extLst>
                  <a:ext uri="{0D108BD9-81ED-4DB2-BD59-A6C34878D82A}">
                    <a16:rowId xmlns:a16="http://schemas.microsoft.com/office/drawing/2014/main" val="565787241"/>
                  </a:ext>
                </a:extLst>
              </a:tr>
              <a:tr h="202749">
                <a:tc>
                  <a:txBody>
                    <a:bodyPr/>
                    <a:lstStyle/>
                    <a:p>
                      <a:r>
                        <a:rPr kumimoji="1" lang="ja-JP" altLang="en-US" sz="1000" dirty="0"/>
                        <a:t>現在位置取得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t>Location</a:t>
                      </a:r>
                      <a:r>
                        <a:rPr kumimoji="1" lang="ja-JP" altLang="en-US" sz="1000" dirty="0"/>
                        <a:t>ボタン押下</a:t>
                      </a:r>
                    </a:p>
                  </a:txBody>
                  <a:tcPr/>
                </a:tc>
                <a:tc>
                  <a:txBody>
                    <a:bodyPr/>
                    <a:lstStyle/>
                    <a:p>
                      <a:r>
                        <a:rPr kumimoji="1" lang="ja-JP" altLang="en-US" sz="1000" dirty="0"/>
                        <a:t>現在位置に地図が移動する</a:t>
                      </a:r>
                    </a:p>
                  </a:txBody>
                  <a:tcPr/>
                </a:tc>
                <a:tc>
                  <a:txBody>
                    <a:bodyPr/>
                    <a:lstStyle/>
                    <a:p>
                      <a:endParaRPr kumimoji="1" lang="ja-JP" altLang="en-US" sz="1000" dirty="0"/>
                    </a:p>
                  </a:txBody>
                  <a:tcPr/>
                </a:tc>
                <a:extLst>
                  <a:ext uri="{0D108BD9-81ED-4DB2-BD59-A6C34878D82A}">
                    <a16:rowId xmlns:a16="http://schemas.microsoft.com/office/drawing/2014/main" val="1187510419"/>
                  </a:ext>
                </a:extLst>
              </a:tr>
              <a:tr h="202749">
                <a:tc>
                  <a:txBody>
                    <a:bodyPr/>
                    <a:lstStyle/>
                    <a:p>
                      <a:r>
                        <a:rPr kumimoji="1" lang="ja-JP" altLang="en-US" sz="1000" dirty="0"/>
                        <a:t>位置検索</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検索ボックスで特定の位置を入力</a:t>
                      </a:r>
                    </a:p>
                  </a:txBody>
                  <a:tcPr/>
                </a:tc>
                <a:tc>
                  <a:txBody>
                    <a:bodyPr/>
                    <a:lstStyle/>
                    <a:p>
                      <a:r>
                        <a:rPr kumimoji="1" lang="ja-JP" altLang="en-US" sz="1000" dirty="0"/>
                        <a:t>検索された位置に地図が移動する</a:t>
                      </a:r>
                    </a:p>
                  </a:txBody>
                  <a:tcPr/>
                </a:tc>
                <a:tc>
                  <a:txBody>
                    <a:bodyPr/>
                    <a:lstStyle/>
                    <a:p>
                      <a:endParaRPr kumimoji="1" lang="ja-JP" altLang="en-US" sz="1000" dirty="0"/>
                    </a:p>
                  </a:txBody>
                  <a:tcPr/>
                </a:tc>
                <a:extLst>
                  <a:ext uri="{0D108BD9-81ED-4DB2-BD59-A6C34878D82A}">
                    <a16:rowId xmlns:a16="http://schemas.microsoft.com/office/drawing/2014/main" val="364470524"/>
                  </a:ext>
                </a:extLst>
              </a:tr>
              <a:tr h="2027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店舗マーカー表示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店舗マーカー表示</a:t>
                      </a:r>
                    </a:p>
                  </a:txBody>
                  <a:tcPr/>
                </a:tc>
                <a:tc>
                  <a:txBody>
                    <a:bodyPr/>
                    <a:lstStyle/>
                    <a:p>
                      <a:r>
                        <a:rPr kumimoji="1" lang="ja-JP" altLang="en-US" sz="1000" dirty="0"/>
                        <a:t>地図の中心から半径</a:t>
                      </a:r>
                      <a:r>
                        <a:rPr kumimoji="1" lang="en-US" altLang="ja-JP" sz="1000" dirty="0"/>
                        <a:t>500m</a:t>
                      </a:r>
                      <a:r>
                        <a:rPr kumimoji="1" lang="ja-JP" altLang="en-US" sz="1000" dirty="0"/>
                        <a:t>以内の</a:t>
                      </a:r>
                      <a:r>
                        <a:rPr kumimoji="1" lang="en-US" altLang="ja-JP" sz="1000" dirty="0"/>
                        <a:t>DB</a:t>
                      </a:r>
                      <a:r>
                        <a:rPr kumimoji="1" lang="ja-JP" altLang="en-US" sz="1000" dirty="0"/>
                        <a:t>に登録された店舗が地図上にマーカー表示される</a:t>
                      </a:r>
                    </a:p>
                  </a:txBody>
                  <a:tcPr/>
                </a:tc>
                <a:tc>
                  <a:txBody>
                    <a:bodyPr/>
                    <a:lstStyle/>
                    <a:p>
                      <a:endParaRPr kumimoji="1" lang="ja-JP" altLang="en-US" sz="1000" dirty="0"/>
                    </a:p>
                  </a:txBody>
                  <a:tcPr/>
                </a:tc>
                <a:extLst>
                  <a:ext uri="{0D108BD9-81ED-4DB2-BD59-A6C34878D82A}">
                    <a16:rowId xmlns:a16="http://schemas.microsoft.com/office/drawing/2014/main" val="2667841075"/>
                  </a:ext>
                </a:extLst>
              </a:tr>
              <a:tr h="202749">
                <a:tc>
                  <a:txBody>
                    <a:bodyPr/>
                    <a:lstStyle/>
                    <a:p>
                      <a:r>
                        <a:rPr kumimoji="1" lang="ja-JP" altLang="en-US" sz="1000" dirty="0"/>
                        <a:t>店舗情報詳細表示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店舗マーカー詳細情報表示</a:t>
                      </a:r>
                    </a:p>
                  </a:txBody>
                  <a:tcPr/>
                </a:tc>
                <a:tc>
                  <a:txBody>
                    <a:bodyPr/>
                    <a:lstStyle/>
                    <a:p>
                      <a:r>
                        <a:rPr kumimoji="1" lang="ja-JP" altLang="en-US" sz="1000" dirty="0"/>
                        <a:t>地図上にマーカー表示された店舗をクリックすると店舗の詳細情報ウィンドウが表示される</a:t>
                      </a:r>
                    </a:p>
                  </a:txBody>
                  <a:tcPr/>
                </a:tc>
                <a:tc>
                  <a:txBody>
                    <a:bodyPr/>
                    <a:lstStyle/>
                    <a:p>
                      <a:endParaRPr kumimoji="1" lang="ja-JP" altLang="en-US" sz="1000" dirty="0"/>
                    </a:p>
                  </a:txBody>
                  <a:tcPr/>
                </a:tc>
                <a:extLst>
                  <a:ext uri="{0D108BD9-81ED-4DB2-BD59-A6C34878D82A}">
                    <a16:rowId xmlns:a16="http://schemas.microsoft.com/office/drawing/2014/main" val="3507115663"/>
                  </a:ext>
                </a:extLst>
              </a:tr>
              <a:tr h="202749">
                <a:tc>
                  <a:txBody>
                    <a:bodyPr/>
                    <a:lstStyle/>
                    <a:p>
                      <a:r>
                        <a:rPr kumimoji="1" lang="ja-JP" altLang="en-US" sz="1000" dirty="0"/>
                        <a:t>店舗一覧表示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店舗一覧リスト表示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地図の中心から半径</a:t>
                      </a:r>
                      <a:r>
                        <a:rPr kumimoji="1" lang="en-US" altLang="ja-JP" sz="1000" dirty="0"/>
                        <a:t>500m</a:t>
                      </a:r>
                      <a:r>
                        <a:rPr kumimoji="1" lang="ja-JP" altLang="en-US" sz="1000" dirty="0"/>
                        <a:t>以内の</a:t>
                      </a:r>
                      <a:r>
                        <a:rPr kumimoji="1" lang="en-US" altLang="ja-JP" sz="1000" dirty="0"/>
                        <a:t>DB</a:t>
                      </a:r>
                      <a:r>
                        <a:rPr kumimoji="1" lang="ja-JP" altLang="en-US" sz="1000" dirty="0"/>
                        <a:t>に登録された店舗が地図上に店舗一覧として表示される</a:t>
                      </a:r>
                    </a:p>
                  </a:txBody>
                  <a:tcPr/>
                </a:tc>
                <a:tc>
                  <a:txBody>
                    <a:bodyPr/>
                    <a:lstStyle/>
                    <a:p>
                      <a:r>
                        <a:rPr kumimoji="1" lang="ja-JP" altLang="en-US" sz="1000" dirty="0"/>
                        <a:t>ログイン状態</a:t>
                      </a:r>
                    </a:p>
                  </a:txBody>
                  <a:tcPr/>
                </a:tc>
                <a:extLst>
                  <a:ext uri="{0D108BD9-81ED-4DB2-BD59-A6C34878D82A}">
                    <a16:rowId xmlns:a16="http://schemas.microsoft.com/office/drawing/2014/main" val="1562110650"/>
                  </a:ext>
                </a:extLst>
              </a:tr>
              <a:tr h="202749">
                <a:tc>
                  <a:txBody>
                    <a:bodyPr/>
                    <a:lstStyle/>
                    <a:p>
                      <a:r>
                        <a:rPr kumimoji="1" lang="ja-JP" altLang="en-US" sz="1000" dirty="0"/>
                        <a:t>店舗一覧非表示</a:t>
                      </a:r>
                      <a:endParaRPr kumimoji="1" lang="en-US" altLang="ja-JP"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店舗一覧</a:t>
                      </a:r>
                      <a:r>
                        <a:rPr kumimoji="1" lang="ja-JP" altLang="en-US" sz="1000" b="0" kern="1200" dirty="0">
                          <a:solidFill>
                            <a:schemeClr val="dk1"/>
                          </a:solidFill>
                          <a:effectLst/>
                          <a:latin typeface="+mn-lt"/>
                          <a:ea typeface="+mn-ea"/>
                          <a:cs typeface="+mn-cs"/>
                        </a:rPr>
                        <a:t>▶押下</a:t>
                      </a:r>
                    </a:p>
                  </a:txBody>
                  <a:tcPr/>
                </a:tc>
                <a:tc>
                  <a:txBody>
                    <a:bodyPr/>
                    <a:lstStyle/>
                    <a:p>
                      <a:r>
                        <a:rPr kumimoji="1" lang="ja-JP" altLang="en-US" sz="1000" dirty="0"/>
                        <a:t>表示されている店舗一覧を非表示にする</a:t>
                      </a:r>
                    </a:p>
                  </a:txBody>
                  <a:tcPr/>
                </a:tc>
                <a:tc>
                  <a:txBody>
                    <a:bodyPr/>
                    <a:lstStyle/>
                    <a:p>
                      <a:r>
                        <a:rPr kumimoji="1" lang="ja-JP" altLang="en-US" sz="1000" dirty="0"/>
                        <a:t>ログイン状態</a:t>
                      </a:r>
                    </a:p>
                  </a:txBody>
                  <a:tcPr/>
                </a:tc>
                <a:extLst>
                  <a:ext uri="{0D108BD9-81ED-4DB2-BD59-A6C34878D82A}">
                    <a16:rowId xmlns:a16="http://schemas.microsoft.com/office/drawing/2014/main" val="4221328843"/>
                  </a:ext>
                </a:extLst>
              </a:tr>
              <a:tr h="162550">
                <a:tc>
                  <a:txBody>
                    <a:bodyPr/>
                    <a:lstStyle/>
                    <a:p>
                      <a:r>
                        <a:rPr kumimoji="1" lang="ja-JP" altLang="en-US" sz="1000" dirty="0"/>
                        <a:t>店舗一覧再表示</a:t>
                      </a:r>
                      <a:endParaRPr kumimoji="1" lang="en-US" altLang="ja-JP"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店舗一覧</a:t>
                      </a:r>
                      <a:r>
                        <a:rPr kumimoji="1" lang="ja-JP" altLang="en-US" sz="1000" b="0" kern="1200" dirty="0">
                          <a:solidFill>
                            <a:schemeClr val="dk1"/>
                          </a:solidFill>
                          <a:effectLst/>
                          <a:latin typeface="+mn-lt"/>
                          <a:ea typeface="+mn-ea"/>
                          <a:cs typeface="+mn-cs"/>
                        </a:rPr>
                        <a:t>▼押下</a:t>
                      </a:r>
                    </a:p>
                  </a:txBody>
                  <a:tcPr/>
                </a:tc>
                <a:tc>
                  <a:txBody>
                    <a:bodyPr/>
                    <a:lstStyle/>
                    <a:p>
                      <a:r>
                        <a:rPr kumimoji="1" lang="ja-JP" altLang="en-US" sz="1000" dirty="0"/>
                        <a:t>表示されている店舗一覧を再表示する</a:t>
                      </a:r>
                    </a:p>
                  </a:txBody>
                  <a:tcPr/>
                </a:tc>
                <a:tc>
                  <a:txBody>
                    <a:bodyPr/>
                    <a:lstStyle/>
                    <a:p>
                      <a:r>
                        <a:rPr kumimoji="1" lang="ja-JP" altLang="en-US" sz="1000" dirty="0"/>
                        <a:t>ログイン状態</a:t>
                      </a:r>
                    </a:p>
                  </a:txBody>
                  <a:tcPr/>
                </a:tc>
                <a:extLst>
                  <a:ext uri="{0D108BD9-81ED-4DB2-BD59-A6C34878D82A}">
                    <a16:rowId xmlns:a16="http://schemas.microsoft.com/office/drawing/2014/main" val="3560091040"/>
                  </a:ext>
                </a:extLst>
              </a:tr>
            </a:tbl>
          </a:graphicData>
        </a:graphic>
      </p:graphicFrame>
    </p:spTree>
    <p:extLst>
      <p:ext uri="{BB962C8B-B14F-4D97-AF65-F5344CB8AC3E}">
        <p14:creationId xmlns:p14="http://schemas.microsoft.com/office/powerpoint/2010/main" val="3044968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1CA25C-0E53-4E03-B26D-A8186B05CCDF}"/>
              </a:ext>
            </a:extLst>
          </p:cNvPr>
          <p:cNvSpPr>
            <a:spLocks noGrp="1"/>
          </p:cNvSpPr>
          <p:nvPr>
            <p:ph type="title"/>
          </p:nvPr>
        </p:nvSpPr>
        <p:spPr/>
        <p:txBody>
          <a:bodyPr/>
          <a:lstStyle/>
          <a:p>
            <a:r>
              <a:rPr lang="ja-JP" altLang="en-US" dirty="0"/>
              <a:t>４</a:t>
            </a:r>
            <a:r>
              <a:rPr kumimoji="1" lang="en-US" altLang="ja-JP" dirty="0"/>
              <a:t>.</a:t>
            </a:r>
            <a:r>
              <a:rPr kumimoji="1" lang="ja-JP" altLang="en-US" dirty="0"/>
              <a:t>７</a:t>
            </a:r>
            <a:r>
              <a:rPr kumimoji="1" lang="en-US" altLang="ja-JP" dirty="0"/>
              <a:t>.</a:t>
            </a:r>
            <a:r>
              <a:rPr kumimoji="1" lang="ja-JP" altLang="en-US" dirty="0"/>
              <a:t>機能概要</a:t>
            </a:r>
            <a:r>
              <a:rPr kumimoji="1" lang="en-US" altLang="ja-JP" dirty="0"/>
              <a:t>-</a:t>
            </a:r>
            <a:r>
              <a:rPr kumimoji="1" lang="ja-JP" altLang="en-US" dirty="0"/>
              <a:t>条件メール送信</a:t>
            </a:r>
            <a:r>
              <a:rPr kumimoji="1" lang="en-US" altLang="ja-JP" dirty="0"/>
              <a:t>-</a:t>
            </a:r>
            <a:endParaRPr kumimoji="1" lang="ja-JP" altLang="en-US" dirty="0"/>
          </a:p>
        </p:txBody>
      </p:sp>
      <p:pic>
        <p:nvPicPr>
          <p:cNvPr id="9" name="図 8">
            <a:extLst>
              <a:ext uri="{FF2B5EF4-FFF2-40B4-BE49-F238E27FC236}">
                <a16:creationId xmlns:a16="http://schemas.microsoft.com/office/drawing/2014/main" id="{BA1ECCEC-90A6-405C-B01D-11FCA9E7DAD9}"/>
              </a:ext>
            </a:extLst>
          </p:cNvPr>
          <p:cNvPicPr>
            <a:picLocks noChangeAspect="1"/>
          </p:cNvPicPr>
          <p:nvPr/>
        </p:nvPicPr>
        <p:blipFill>
          <a:blip r:embed="rId2"/>
          <a:stretch>
            <a:fillRect/>
          </a:stretch>
        </p:blipFill>
        <p:spPr>
          <a:xfrm>
            <a:off x="784406" y="1426338"/>
            <a:ext cx="1708231" cy="1570861"/>
          </a:xfrm>
          <a:prstGeom prst="rect">
            <a:avLst/>
          </a:prstGeom>
        </p:spPr>
      </p:pic>
      <p:pic>
        <p:nvPicPr>
          <p:cNvPr id="4" name="図 3">
            <a:extLst>
              <a:ext uri="{FF2B5EF4-FFF2-40B4-BE49-F238E27FC236}">
                <a16:creationId xmlns:a16="http://schemas.microsoft.com/office/drawing/2014/main" id="{1D3D2490-E1EE-4C87-9A7A-1641B5A97CFE}"/>
              </a:ext>
            </a:extLst>
          </p:cNvPr>
          <p:cNvPicPr>
            <a:picLocks noChangeAspect="1"/>
          </p:cNvPicPr>
          <p:nvPr/>
        </p:nvPicPr>
        <p:blipFill>
          <a:blip r:embed="rId3"/>
          <a:stretch>
            <a:fillRect/>
          </a:stretch>
        </p:blipFill>
        <p:spPr>
          <a:xfrm>
            <a:off x="2803726" y="4773628"/>
            <a:ext cx="2693514" cy="1795676"/>
          </a:xfrm>
          <a:prstGeom prst="rect">
            <a:avLst/>
          </a:prstGeom>
        </p:spPr>
      </p:pic>
      <p:pic>
        <p:nvPicPr>
          <p:cNvPr id="14" name="図 13">
            <a:extLst>
              <a:ext uri="{FF2B5EF4-FFF2-40B4-BE49-F238E27FC236}">
                <a16:creationId xmlns:a16="http://schemas.microsoft.com/office/drawing/2014/main" id="{D3C6D4D0-1E1E-4FD8-AFB4-EF53FF1B8C01}"/>
              </a:ext>
            </a:extLst>
          </p:cNvPr>
          <p:cNvPicPr>
            <a:picLocks noChangeAspect="1"/>
          </p:cNvPicPr>
          <p:nvPr/>
        </p:nvPicPr>
        <p:blipFill>
          <a:blip r:embed="rId4"/>
          <a:stretch>
            <a:fillRect/>
          </a:stretch>
        </p:blipFill>
        <p:spPr>
          <a:xfrm>
            <a:off x="2705153" y="1426338"/>
            <a:ext cx="1708230" cy="1570861"/>
          </a:xfrm>
          <a:prstGeom prst="rect">
            <a:avLst/>
          </a:prstGeom>
        </p:spPr>
      </p:pic>
      <p:pic>
        <p:nvPicPr>
          <p:cNvPr id="37" name="図 36">
            <a:extLst>
              <a:ext uri="{FF2B5EF4-FFF2-40B4-BE49-F238E27FC236}">
                <a16:creationId xmlns:a16="http://schemas.microsoft.com/office/drawing/2014/main" id="{BA1F9B3A-C9DE-4D2C-B5E9-DB4F3731212D}"/>
              </a:ext>
            </a:extLst>
          </p:cNvPr>
          <p:cNvPicPr>
            <a:picLocks noChangeAspect="1"/>
          </p:cNvPicPr>
          <p:nvPr/>
        </p:nvPicPr>
        <p:blipFill>
          <a:blip r:embed="rId5"/>
          <a:stretch>
            <a:fillRect/>
          </a:stretch>
        </p:blipFill>
        <p:spPr>
          <a:xfrm>
            <a:off x="784404" y="4773628"/>
            <a:ext cx="1708232" cy="1570862"/>
          </a:xfrm>
          <a:prstGeom prst="rect">
            <a:avLst/>
          </a:prstGeom>
        </p:spPr>
      </p:pic>
      <p:pic>
        <p:nvPicPr>
          <p:cNvPr id="5" name="図 4">
            <a:extLst>
              <a:ext uri="{FF2B5EF4-FFF2-40B4-BE49-F238E27FC236}">
                <a16:creationId xmlns:a16="http://schemas.microsoft.com/office/drawing/2014/main" id="{B8EB974F-CEF6-445E-AC9A-B0A4B567800F}"/>
              </a:ext>
            </a:extLst>
          </p:cNvPr>
          <p:cNvPicPr>
            <a:picLocks noChangeAspect="1"/>
          </p:cNvPicPr>
          <p:nvPr/>
        </p:nvPicPr>
        <p:blipFill>
          <a:blip r:embed="rId6"/>
          <a:stretch>
            <a:fillRect/>
          </a:stretch>
        </p:blipFill>
        <p:spPr>
          <a:xfrm>
            <a:off x="784405" y="3075371"/>
            <a:ext cx="1708231" cy="1570861"/>
          </a:xfrm>
          <a:prstGeom prst="rect">
            <a:avLst/>
          </a:prstGeom>
        </p:spPr>
      </p:pic>
      <p:graphicFrame>
        <p:nvGraphicFramePr>
          <p:cNvPr id="23" name="表 4">
            <a:extLst>
              <a:ext uri="{FF2B5EF4-FFF2-40B4-BE49-F238E27FC236}">
                <a16:creationId xmlns:a16="http://schemas.microsoft.com/office/drawing/2014/main" id="{1D37248B-00D7-4C8A-84C7-C2050BE5CB9E}"/>
              </a:ext>
            </a:extLst>
          </p:cNvPr>
          <p:cNvGraphicFramePr>
            <a:graphicFrameLocks/>
          </p:cNvGraphicFramePr>
          <p:nvPr>
            <p:extLst>
              <p:ext uri="{D42A27DB-BD31-4B8C-83A1-F6EECF244321}">
                <p14:modId xmlns:p14="http://schemas.microsoft.com/office/powerpoint/2010/main" val="2355139979"/>
              </p:ext>
            </p:extLst>
          </p:nvPr>
        </p:nvGraphicFramePr>
        <p:xfrm>
          <a:off x="5497241" y="1416879"/>
          <a:ext cx="6313759" cy="4975330"/>
        </p:xfrm>
        <a:graphic>
          <a:graphicData uri="http://schemas.openxmlformats.org/drawingml/2006/table">
            <a:tbl>
              <a:tblPr firstRow="1" bandRow="1">
                <a:tableStyleId>{5C22544A-7EE6-4342-B048-85BDC9FD1C3A}</a:tableStyleId>
              </a:tblPr>
              <a:tblGrid>
                <a:gridCol w="954359">
                  <a:extLst>
                    <a:ext uri="{9D8B030D-6E8A-4147-A177-3AD203B41FA5}">
                      <a16:colId xmlns:a16="http://schemas.microsoft.com/office/drawing/2014/main" val="525911059"/>
                    </a:ext>
                  </a:extLst>
                </a:gridCol>
                <a:gridCol w="1907824">
                  <a:extLst>
                    <a:ext uri="{9D8B030D-6E8A-4147-A177-3AD203B41FA5}">
                      <a16:colId xmlns:a16="http://schemas.microsoft.com/office/drawing/2014/main" val="1226151709"/>
                    </a:ext>
                  </a:extLst>
                </a:gridCol>
                <a:gridCol w="2799643">
                  <a:extLst>
                    <a:ext uri="{9D8B030D-6E8A-4147-A177-3AD203B41FA5}">
                      <a16:colId xmlns:a16="http://schemas.microsoft.com/office/drawing/2014/main" val="2564370951"/>
                    </a:ext>
                  </a:extLst>
                </a:gridCol>
                <a:gridCol w="651933">
                  <a:extLst>
                    <a:ext uri="{9D8B030D-6E8A-4147-A177-3AD203B41FA5}">
                      <a16:colId xmlns:a16="http://schemas.microsoft.com/office/drawing/2014/main" val="3147573942"/>
                    </a:ext>
                  </a:extLst>
                </a:gridCol>
              </a:tblGrid>
              <a:tr h="378206">
                <a:tc>
                  <a:txBody>
                    <a:bodyPr/>
                    <a:lstStyle/>
                    <a:p>
                      <a:r>
                        <a:rPr kumimoji="1" lang="ja-JP" altLang="en-US" dirty="0"/>
                        <a:t>機能</a:t>
                      </a:r>
                    </a:p>
                  </a:txBody>
                  <a:tcPr/>
                </a:tc>
                <a:tc>
                  <a:txBody>
                    <a:bodyPr/>
                    <a:lstStyle/>
                    <a:p>
                      <a:r>
                        <a:rPr kumimoji="1" lang="ja-JP" altLang="en-US" dirty="0"/>
                        <a:t>操作</a:t>
                      </a:r>
                    </a:p>
                  </a:txBody>
                  <a:tcPr/>
                </a:tc>
                <a:tc>
                  <a:txBody>
                    <a:bodyPr/>
                    <a:lstStyle/>
                    <a:p>
                      <a:r>
                        <a:rPr kumimoji="1" lang="ja-JP" altLang="en-US" dirty="0"/>
                        <a:t>概要</a:t>
                      </a:r>
                    </a:p>
                  </a:txBody>
                  <a:tcPr/>
                </a:tc>
                <a:tc>
                  <a:txBody>
                    <a:bodyPr/>
                    <a:lstStyle/>
                    <a:p>
                      <a:r>
                        <a:rPr kumimoji="1" lang="ja-JP" altLang="en-US" dirty="0"/>
                        <a:t>備考</a:t>
                      </a:r>
                    </a:p>
                  </a:txBody>
                  <a:tcPr/>
                </a:tc>
                <a:extLst>
                  <a:ext uri="{0D108BD9-81ED-4DB2-BD59-A6C34878D82A}">
                    <a16:rowId xmlns:a16="http://schemas.microsoft.com/office/drawing/2014/main" val="485833757"/>
                  </a:ext>
                </a:extLst>
              </a:tr>
              <a:tr h="409723">
                <a:tc>
                  <a:txBody>
                    <a:bodyPr/>
                    <a:lstStyle/>
                    <a:p>
                      <a:r>
                        <a:rPr kumimoji="1" lang="ja-JP" altLang="en-US" sz="1000" dirty="0"/>
                        <a:t>店舗一覧チェック</a:t>
                      </a:r>
                      <a:endParaRPr kumimoji="1" lang="en-US" altLang="ja-JP"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店舗一覧の各店舗のチェックボックスをチェックする</a:t>
                      </a:r>
                    </a:p>
                  </a:txBody>
                  <a:tcPr/>
                </a:tc>
                <a:tc>
                  <a:txBody>
                    <a:bodyPr/>
                    <a:lstStyle/>
                    <a:p>
                      <a:r>
                        <a:rPr kumimoji="1" lang="ja-JP" altLang="en-US" sz="1000" dirty="0"/>
                        <a:t>各店舗のチェックボックスがチェックできる</a:t>
                      </a:r>
                    </a:p>
                  </a:txBody>
                  <a:tcPr/>
                </a:tc>
                <a:tc>
                  <a:txBody>
                    <a:bodyPr/>
                    <a:lstStyle/>
                    <a:p>
                      <a:endParaRPr kumimoji="1" lang="ja-JP" altLang="en-US" sz="1000" dirty="0"/>
                    </a:p>
                  </a:txBody>
                  <a:tcPr/>
                </a:tc>
                <a:extLst>
                  <a:ext uri="{0D108BD9-81ED-4DB2-BD59-A6C34878D82A}">
                    <a16:rowId xmlns:a16="http://schemas.microsoft.com/office/drawing/2014/main" val="3976884164"/>
                  </a:ext>
                </a:extLst>
              </a:tr>
              <a:tr h="567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店舗一覧全チェック</a:t>
                      </a:r>
                      <a:endParaRPr kumimoji="1" lang="en-US" altLang="ja-JP"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店舗一覧のすべてをチェックするのチェックボックスをチェックする</a:t>
                      </a:r>
                    </a:p>
                  </a:txBody>
                  <a:tcPr/>
                </a:tc>
                <a:tc>
                  <a:txBody>
                    <a:bodyPr/>
                    <a:lstStyle/>
                    <a:p>
                      <a:r>
                        <a:rPr kumimoji="1" lang="ja-JP" altLang="en-US" sz="1000" dirty="0"/>
                        <a:t>全店舗のチェックボックスがチェックされる</a:t>
                      </a:r>
                    </a:p>
                  </a:txBody>
                  <a:tcPr/>
                </a:tc>
                <a:tc>
                  <a:txBody>
                    <a:bodyPr/>
                    <a:lstStyle/>
                    <a:p>
                      <a:endParaRPr kumimoji="1" lang="ja-JP" altLang="en-US" sz="1000" dirty="0"/>
                    </a:p>
                  </a:txBody>
                  <a:tcPr/>
                </a:tc>
                <a:extLst>
                  <a:ext uri="{0D108BD9-81ED-4DB2-BD59-A6C34878D82A}">
                    <a16:rowId xmlns:a16="http://schemas.microsoft.com/office/drawing/2014/main" val="565787241"/>
                  </a:ext>
                </a:extLst>
              </a:tr>
              <a:tr h="409723">
                <a:tc>
                  <a:txBody>
                    <a:bodyPr/>
                    <a:lstStyle/>
                    <a:p>
                      <a:r>
                        <a:rPr kumimoji="1" lang="ja-JP" altLang="en-US" sz="1000" dirty="0"/>
                        <a:t>送信押下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一つ以上チェックした状態で送信押下</a:t>
                      </a:r>
                    </a:p>
                  </a:txBody>
                  <a:tcPr/>
                </a:tc>
                <a:tc>
                  <a:txBody>
                    <a:bodyPr/>
                    <a:lstStyle/>
                    <a:p>
                      <a:r>
                        <a:rPr kumimoji="1" lang="ja-JP" altLang="en-US" sz="1000" dirty="0"/>
                        <a:t>条件指定のフォームが表示される</a:t>
                      </a:r>
                    </a:p>
                  </a:txBody>
                  <a:tcPr/>
                </a:tc>
                <a:tc>
                  <a:txBody>
                    <a:bodyPr/>
                    <a:lstStyle/>
                    <a:p>
                      <a:endParaRPr kumimoji="1" lang="ja-JP" altLang="en-US" sz="1000" dirty="0"/>
                    </a:p>
                  </a:txBody>
                  <a:tcPr/>
                </a:tc>
                <a:extLst>
                  <a:ext uri="{0D108BD9-81ED-4DB2-BD59-A6C34878D82A}">
                    <a16:rowId xmlns:a16="http://schemas.microsoft.com/office/drawing/2014/main" val="1187510419"/>
                  </a:ext>
                </a:extLst>
              </a:tr>
              <a:tr h="409723">
                <a:tc>
                  <a:txBody>
                    <a:bodyPr/>
                    <a:lstStyle/>
                    <a:p>
                      <a:r>
                        <a:rPr kumimoji="1" lang="ja-JP" altLang="en-US" sz="1000" dirty="0"/>
                        <a:t>送信押下チェック</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一つもチェックがされていない状態で送信押下</a:t>
                      </a:r>
                    </a:p>
                  </a:txBody>
                  <a:tcPr/>
                </a:tc>
                <a:tc>
                  <a:txBody>
                    <a:bodyPr/>
                    <a:lstStyle/>
                    <a:p>
                      <a:r>
                        <a:rPr kumimoji="1" lang="ja-JP" altLang="en-US" sz="1000" dirty="0"/>
                        <a:t>「</a:t>
                      </a:r>
                      <a:r>
                        <a:rPr kumimoji="1" lang="ja-JP" altLang="en-US" sz="1000" b="0" i="0" kern="1200" dirty="0">
                          <a:solidFill>
                            <a:schemeClr val="dk1"/>
                          </a:solidFill>
                          <a:effectLst/>
                          <a:latin typeface="+mn-lt"/>
                          <a:ea typeface="+mn-ea"/>
                          <a:cs typeface="+mn-cs"/>
                        </a:rPr>
                        <a:t>少なくとも</a:t>
                      </a:r>
                      <a:r>
                        <a:rPr kumimoji="1" lang="en-US" altLang="ja-JP" sz="1000" b="0" i="0" kern="1200" dirty="0">
                          <a:solidFill>
                            <a:schemeClr val="dk1"/>
                          </a:solidFill>
                          <a:effectLst/>
                          <a:latin typeface="+mn-lt"/>
                          <a:ea typeface="+mn-ea"/>
                          <a:cs typeface="+mn-cs"/>
                        </a:rPr>
                        <a:t>1</a:t>
                      </a:r>
                      <a:r>
                        <a:rPr kumimoji="1" lang="ja-JP" altLang="en-US" sz="1000" b="0" i="0" kern="1200" dirty="0">
                          <a:solidFill>
                            <a:schemeClr val="dk1"/>
                          </a:solidFill>
                          <a:effectLst/>
                          <a:latin typeface="+mn-lt"/>
                          <a:ea typeface="+mn-ea"/>
                          <a:cs typeface="+mn-cs"/>
                        </a:rPr>
                        <a:t>つの店舗を選択してください。</a:t>
                      </a:r>
                      <a:r>
                        <a:rPr kumimoji="1" lang="ja-JP" altLang="en-US" sz="1000" dirty="0"/>
                        <a:t>」アラートを表示</a:t>
                      </a:r>
                    </a:p>
                  </a:txBody>
                  <a:tcPr/>
                </a:tc>
                <a:tc>
                  <a:txBody>
                    <a:bodyPr/>
                    <a:lstStyle/>
                    <a:p>
                      <a:endParaRPr kumimoji="1" lang="ja-JP" altLang="en-US" sz="1000" dirty="0"/>
                    </a:p>
                  </a:txBody>
                  <a:tcPr/>
                </a:tc>
                <a:extLst>
                  <a:ext uri="{0D108BD9-81ED-4DB2-BD59-A6C34878D82A}">
                    <a16:rowId xmlns:a16="http://schemas.microsoft.com/office/drawing/2014/main" val="364470524"/>
                  </a:ext>
                </a:extLst>
              </a:tr>
              <a:tr h="3200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条件指定</a:t>
                      </a:r>
                      <a:r>
                        <a:rPr kumimoji="1" lang="en-US" altLang="ja-JP" sz="1000" dirty="0"/>
                        <a:t>(</a:t>
                      </a:r>
                      <a:r>
                        <a:rPr kumimoji="1" lang="ja-JP" altLang="en-US" sz="1000" dirty="0"/>
                        <a:t>時間</a:t>
                      </a:r>
                      <a:r>
                        <a:rPr kumimoji="1" lang="en-US" altLang="ja-JP" sz="1000" dirty="0"/>
                        <a:t>)</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条件指定フォームの時間リストをクリック</a:t>
                      </a:r>
                    </a:p>
                  </a:txBody>
                  <a:tcPr/>
                </a:tc>
                <a:tc>
                  <a:txBody>
                    <a:bodyPr/>
                    <a:lstStyle/>
                    <a:p>
                      <a:r>
                        <a:rPr kumimoji="1" lang="ja-JP" altLang="en-US" sz="1000" dirty="0"/>
                        <a:t>現在時刻～</a:t>
                      </a:r>
                      <a:r>
                        <a:rPr kumimoji="1" lang="en-US" altLang="ja-JP" sz="1000" dirty="0"/>
                        <a:t>24</a:t>
                      </a:r>
                      <a:r>
                        <a:rPr kumimoji="1" lang="ja-JP" altLang="en-US" sz="1000" dirty="0"/>
                        <a:t>時以降の選択肢が</a:t>
                      </a:r>
                      <a:r>
                        <a:rPr kumimoji="1" lang="en-US" altLang="ja-JP" sz="1000" dirty="0"/>
                        <a:t>1</a:t>
                      </a:r>
                      <a:r>
                        <a:rPr kumimoji="1" lang="ja-JP" altLang="en-US" sz="1000" dirty="0"/>
                        <a:t>時間刻みで表示される</a:t>
                      </a:r>
                    </a:p>
                  </a:txBody>
                  <a:tcPr/>
                </a:tc>
                <a:tc>
                  <a:txBody>
                    <a:bodyPr/>
                    <a:lstStyle/>
                    <a:p>
                      <a:endParaRPr kumimoji="1" lang="ja-JP" altLang="en-US" sz="1000" dirty="0"/>
                    </a:p>
                  </a:txBody>
                  <a:tcPr/>
                </a:tc>
                <a:extLst>
                  <a:ext uri="{0D108BD9-81ED-4DB2-BD59-A6C34878D82A}">
                    <a16:rowId xmlns:a16="http://schemas.microsoft.com/office/drawing/2014/main" val="2667841075"/>
                  </a:ext>
                </a:extLst>
              </a:tr>
              <a:tr h="3961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条件指定</a:t>
                      </a:r>
                      <a:r>
                        <a:rPr kumimoji="1" lang="en-US" altLang="ja-JP" sz="1000" dirty="0"/>
                        <a:t>(</a:t>
                      </a:r>
                      <a:r>
                        <a:rPr kumimoji="1" lang="ja-JP" altLang="en-US" sz="1000" dirty="0"/>
                        <a:t>人数</a:t>
                      </a:r>
                      <a:r>
                        <a:rPr kumimoji="1" lang="en-US" altLang="ja-JP" sz="1000" dirty="0"/>
                        <a:t>)</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条件指定フォームの人数リストをクリック</a:t>
                      </a:r>
                    </a:p>
                  </a:txBody>
                  <a:tcPr/>
                </a:tc>
                <a:tc>
                  <a:txBody>
                    <a:bodyPr/>
                    <a:lstStyle/>
                    <a:p>
                      <a:r>
                        <a:rPr kumimoji="1" lang="en-US" altLang="ja-JP" sz="1000" dirty="0"/>
                        <a:t>1</a:t>
                      </a:r>
                      <a:r>
                        <a:rPr kumimoji="1" lang="ja-JP" altLang="en-US" sz="1000" dirty="0"/>
                        <a:t>人～</a:t>
                      </a:r>
                      <a:r>
                        <a:rPr kumimoji="1" lang="en-US" altLang="ja-JP" sz="1000" dirty="0"/>
                        <a:t>10</a:t>
                      </a:r>
                      <a:r>
                        <a:rPr kumimoji="1" lang="ja-JP" altLang="en-US" sz="1000" dirty="0"/>
                        <a:t>人以上の選択肢が表示される</a:t>
                      </a:r>
                    </a:p>
                  </a:txBody>
                  <a:tcPr/>
                </a:tc>
                <a:tc>
                  <a:txBody>
                    <a:bodyPr/>
                    <a:lstStyle/>
                    <a:p>
                      <a:endParaRPr kumimoji="1" lang="ja-JP" altLang="en-US" sz="1000" dirty="0"/>
                    </a:p>
                  </a:txBody>
                  <a:tcPr/>
                </a:tc>
                <a:extLst>
                  <a:ext uri="{0D108BD9-81ED-4DB2-BD59-A6C34878D82A}">
                    <a16:rowId xmlns:a16="http://schemas.microsoft.com/office/drawing/2014/main" val="3507115663"/>
                  </a:ext>
                </a:extLst>
              </a:tr>
              <a:tr h="2640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条件指定</a:t>
                      </a:r>
                      <a:r>
                        <a:rPr kumimoji="1" lang="en-US" altLang="ja-JP" sz="1000" dirty="0"/>
                        <a:t>(</a:t>
                      </a:r>
                      <a:r>
                        <a:rPr kumimoji="1" lang="ja-JP" altLang="en-US" sz="1000" dirty="0"/>
                        <a:t>予算</a:t>
                      </a:r>
                      <a:r>
                        <a:rPr kumimoji="1" lang="en-US" altLang="ja-JP" sz="1000" dirty="0"/>
                        <a:t>)</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条件指定フォームの予算リストをクリック</a:t>
                      </a:r>
                    </a:p>
                  </a:txBody>
                  <a:tcPr/>
                </a:tc>
                <a:tc>
                  <a:txBody>
                    <a:bodyPr/>
                    <a:lstStyle/>
                    <a:p>
                      <a:r>
                        <a:rPr kumimoji="1" lang="ja-JP" altLang="en-US" sz="1000" dirty="0"/>
                        <a:t>指定無し～</a:t>
                      </a:r>
                      <a:r>
                        <a:rPr kumimoji="1" lang="en-US" altLang="ja-JP" sz="1000" dirty="0"/>
                        <a:t>10,000</a:t>
                      </a:r>
                      <a:r>
                        <a:rPr kumimoji="1" lang="ja-JP" altLang="en-US" sz="1000" dirty="0"/>
                        <a:t>円以上の選択肢が表示される</a:t>
                      </a:r>
                    </a:p>
                  </a:txBody>
                  <a:tcPr/>
                </a:tc>
                <a:tc>
                  <a:txBody>
                    <a:bodyPr/>
                    <a:lstStyle/>
                    <a:p>
                      <a:endParaRPr kumimoji="1" lang="ja-JP" altLang="en-US" sz="1000" dirty="0"/>
                    </a:p>
                  </a:txBody>
                  <a:tcPr/>
                </a:tc>
                <a:extLst>
                  <a:ext uri="{0D108BD9-81ED-4DB2-BD59-A6C34878D82A}">
                    <a16:rowId xmlns:a16="http://schemas.microsoft.com/office/drawing/2014/main" val="374203618"/>
                  </a:ext>
                </a:extLst>
              </a:tr>
              <a:tr h="370710">
                <a:tc>
                  <a:txBody>
                    <a:bodyPr/>
                    <a:lstStyle/>
                    <a:p>
                      <a:r>
                        <a:rPr kumimoji="1" lang="ja-JP" altLang="en-US" sz="1000" dirty="0"/>
                        <a:t>条件指定</a:t>
                      </a:r>
                      <a:r>
                        <a:rPr kumimoji="1" lang="en-US" altLang="ja-JP" sz="1000" dirty="0"/>
                        <a:t>(</a:t>
                      </a:r>
                      <a:r>
                        <a:rPr kumimoji="1" lang="ja-JP" altLang="en-US" sz="1000" dirty="0"/>
                        <a:t>喫煙可</a:t>
                      </a:r>
                      <a:r>
                        <a:rPr kumimoji="1" lang="en-US" altLang="ja-JP" sz="1000" dirty="0"/>
                        <a:t>)</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条件指定フォームの喫煙可チェックボックス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喫煙可チェックボックスをチェックできる</a:t>
                      </a:r>
                    </a:p>
                  </a:txBody>
                  <a:tcPr/>
                </a:tc>
                <a:tc>
                  <a:txBody>
                    <a:bodyPr/>
                    <a:lstStyle/>
                    <a:p>
                      <a:endParaRPr kumimoji="1" lang="ja-JP" altLang="en-US" sz="1000" dirty="0"/>
                    </a:p>
                  </a:txBody>
                  <a:tcPr/>
                </a:tc>
                <a:extLst>
                  <a:ext uri="{0D108BD9-81ED-4DB2-BD59-A6C34878D82A}">
                    <a16:rowId xmlns:a16="http://schemas.microsoft.com/office/drawing/2014/main" val="1562110650"/>
                  </a:ext>
                </a:extLst>
              </a:tr>
              <a:tr h="396068">
                <a:tc>
                  <a:txBody>
                    <a:bodyPr/>
                    <a:lstStyle/>
                    <a:p>
                      <a:r>
                        <a:rPr kumimoji="1" lang="ja-JP" altLang="en-US" sz="1000" dirty="0"/>
                        <a:t>条件指定</a:t>
                      </a:r>
                      <a:r>
                        <a:rPr kumimoji="1" lang="en-US" altLang="ja-JP" sz="1000" dirty="0"/>
                        <a:t>(</a:t>
                      </a:r>
                      <a:r>
                        <a:rPr kumimoji="1" lang="ja-JP" altLang="en-US" sz="1000" dirty="0"/>
                        <a:t>お酒提供</a:t>
                      </a:r>
                      <a:r>
                        <a:rPr kumimoji="1" lang="en-US" altLang="ja-JP" sz="1000" dirty="0"/>
                        <a:t>)</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条件指定フォームのお酒提供チェックボックス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お酒提供チェックボックスをチェックできる</a:t>
                      </a:r>
                    </a:p>
                  </a:txBody>
                  <a:tcPr/>
                </a:tc>
                <a:tc>
                  <a:txBody>
                    <a:bodyPr/>
                    <a:lstStyle/>
                    <a:p>
                      <a:endParaRPr kumimoji="1" lang="ja-JP" altLang="en-US" sz="1000" dirty="0"/>
                    </a:p>
                  </a:txBody>
                  <a:tcPr/>
                </a:tc>
                <a:extLst>
                  <a:ext uri="{0D108BD9-81ED-4DB2-BD59-A6C34878D82A}">
                    <a16:rowId xmlns:a16="http://schemas.microsoft.com/office/drawing/2014/main" val="1532169991"/>
                  </a:ext>
                </a:extLst>
              </a:tr>
              <a:tr h="409723">
                <a:tc>
                  <a:txBody>
                    <a:bodyPr/>
                    <a:lstStyle/>
                    <a:p>
                      <a:r>
                        <a:rPr kumimoji="1" lang="ja-JP" altLang="en-US" sz="1000" dirty="0"/>
                        <a:t>条件指定キャンセル</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条件指定フォームのキャンセル押下</a:t>
                      </a:r>
                    </a:p>
                  </a:txBody>
                  <a:tcPr/>
                </a:tc>
                <a:tc>
                  <a:txBody>
                    <a:bodyPr/>
                    <a:lstStyle/>
                    <a:p>
                      <a:r>
                        <a:rPr kumimoji="1" lang="ja-JP" altLang="en-US" sz="1000" dirty="0"/>
                        <a:t>条件指定フォームを閉じる</a:t>
                      </a:r>
                    </a:p>
                  </a:txBody>
                  <a:tcPr/>
                </a:tc>
                <a:tc>
                  <a:txBody>
                    <a:bodyPr/>
                    <a:lstStyle/>
                    <a:p>
                      <a:endParaRPr kumimoji="1" lang="ja-JP" altLang="en-US" sz="1000" dirty="0"/>
                    </a:p>
                  </a:txBody>
                  <a:tcPr/>
                </a:tc>
                <a:extLst>
                  <a:ext uri="{0D108BD9-81ED-4DB2-BD59-A6C34878D82A}">
                    <a16:rowId xmlns:a16="http://schemas.microsoft.com/office/drawing/2014/main" val="4221328843"/>
                  </a:ext>
                </a:extLst>
              </a:tr>
              <a:tr h="409723">
                <a:tc>
                  <a:txBody>
                    <a:bodyPr/>
                    <a:lstStyle/>
                    <a:p>
                      <a:r>
                        <a:rPr kumimoji="1" lang="ja-JP" altLang="en-US" sz="1000" dirty="0"/>
                        <a:t>条件指定送信</a:t>
                      </a:r>
                      <a:endParaRPr kumimoji="1" lang="en-US" altLang="ja-JP"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kern="1200" dirty="0">
                          <a:solidFill>
                            <a:schemeClr val="dk1"/>
                          </a:solidFill>
                          <a:effectLst/>
                          <a:latin typeface="+mn-lt"/>
                          <a:ea typeface="+mn-ea"/>
                          <a:cs typeface="+mn-cs"/>
                        </a:rPr>
                        <a:t>条件指定をした状態で送信押下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条件指定の内容が反映されたメールが店舗のメールアドレスに送信される</a:t>
                      </a:r>
                    </a:p>
                  </a:txBody>
                  <a:tcPr/>
                </a:tc>
                <a:tc>
                  <a:txBody>
                    <a:bodyPr/>
                    <a:lstStyle/>
                    <a:p>
                      <a:endParaRPr kumimoji="1" lang="ja-JP" altLang="en-US" sz="1000" dirty="0"/>
                    </a:p>
                  </a:txBody>
                  <a:tcPr/>
                </a:tc>
                <a:extLst>
                  <a:ext uri="{0D108BD9-81ED-4DB2-BD59-A6C34878D82A}">
                    <a16:rowId xmlns:a16="http://schemas.microsoft.com/office/drawing/2014/main" val="3560091040"/>
                  </a:ext>
                </a:extLst>
              </a:tr>
            </a:tbl>
          </a:graphicData>
        </a:graphic>
      </p:graphicFrame>
      <p:pic>
        <p:nvPicPr>
          <p:cNvPr id="11" name="図 10">
            <a:extLst>
              <a:ext uri="{FF2B5EF4-FFF2-40B4-BE49-F238E27FC236}">
                <a16:creationId xmlns:a16="http://schemas.microsoft.com/office/drawing/2014/main" id="{E00D80D3-A52E-49E2-BC87-B5F6A56B98A1}"/>
              </a:ext>
            </a:extLst>
          </p:cNvPr>
          <p:cNvPicPr>
            <a:picLocks noChangeAspect="1"/>
          </p:cNvPicPr>
          <p:nvPr/>
        </p:nvPicPr>
        <p:blipFill>
          <a:blip r:embed="rId7"/>
          <a:stretch>
            <a:fillRect/>
          </a:stretch>
        </p:blipFill>
        <p:spPr>
          <a:xfrm>
            <a:off x="2705153" y="3069183"/>
            <a:ext cx="1708230" cy="1570861"/>
          </a:xfrm>
          <a:prstGeom prst="rect">
            <a:avLst/>
          </a:prstGeom>
        </p:spPr>
      </p:pic>
    </p:spTree>
    <p:extLst>
      <p:ext uri="{BB962C8B-B14F-4D97-AF65-F5344CB8AC3E}">
        <p14:creationId xmlns:p14="http://schemas.microsoft.com/office/powerpoint/2010/main" val="2907859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1CA25C-0E53-4E03-B26D-A8186B05CCDF}"/>
              </a:ext>
            </a:extLst>
          </p:cNvPr>
          <p:cNvSpPr>
            <a:spLocks noGrp="1"/>
          </p:cNvSpPr>
          <p:nvPr>
            <p:ph type="title"/>
          </p:nvPr>
        </p:nvSpPr>
        <p:spPr/>
        <p:txBody>
          <a:bodyPr/>
          <a:lstStyle/>
          <a:p>
            <a:r>
              <a:rPr lang="ja-JP" altLang="en-US" dirty="0"/>
              <a:t>４</a:t>
            </a:r>
            <a:r>
              <a:rPr kumimoji="1" lang="en-US" altLang="ja-JP" dirty="0"/>
              <a:t>.</a:t>
            </a:r>
            <a:r>
              <a:rPr kumimoji="1" lang="ja-JP" altLang="en-US" dirty="0"/>
              <a:t>８</a:t>
            </a:r>
            <a:r>
              <a:rPr kumimoji="1" lang="en-US" altLang="ja-JP" dirty="0"/>
              <a:t>.</a:t>
            </a:r>
            <a:r>
              <a:rPr kumimoji="1" lang="ja-JP" altLang="en-US" dirty="0"/>
              <a:t>機能概要</a:t>
            </a:r>
            <a:r>
              <a:rPr kumimoji="1" lang="en-US" altLang="ja-JP" dirty="0"/>
              <a:t>-</a:t>
            </a:r>
            <a:r>
              <a:rPr kumimoji="1" lang="ja-JP" altLang="en-US" dirty="0"/>
              <a:t>条件メール返信</a:t>
            </a:r>
            <a:r>
              <a:rPr kumimoji="1" lang="en-US" altLang="ja-JP" dirty="0"/>
              <a:t>-</a:t>
            </a:r>
            <a:endParaRPr kumimoji="1" lang="ja-JP" altLang="en-US" dirty="0"/>
          </a:p>
        </p:txBody>
      </p:sp>
      <p:pic>
        <p:nvPicPr>
          <p:cNvPr id="18" name="図 17">
            <a:extLst>
              <a:ext uri="{FF2B5EF4-FFF2-40B4-BE49-F238E27FC236}">
                <a16:creationId xmlns:a16="http://schemas.microsoft.com/office/drawing/2014/main" id="{6EAA3BA8-C919-4B66-B6CE-B07A8A8D263B}"/>
              </a:ext>
            </a:extLst>
          </p:cNvPr>
          <p:cNvPicPr>
            <a:picLocks noChangeAspect="1"/>
          </p:cNvPicPr>
          <p:nvPr/>
        </p:nvPicPr>
        <p:blipFill>
          <a:blip r:embed="rId2"/>
          <a:stretch>
            <a:fillRect/>
          </a:stretch>
        </p:blipFill>
        <p:spPr>
          <a:xfrm>
            <a:off x="516467" y="1765684"/>
            <a:ext cx="2315366" cy="1543577"/>
          </a:xfrm>
          <a:prstGeom prst="rect">
            <a:avLst/>
          </a:prstGeom>
        </p:spPr>
      </p:pic>
      <p:pic>
        <p:nvPicPr>
          <p:cNvPr id="20" name="図 19">
            <a:extLst>
              <a:ext uri="{FF2B5EF4-FFF2-40B4-BE49-F238E27FC236}">
                <a16:creationId xmlns:a16="http://schemas.microsoft.com/office/drawing/2014/main" id="{7952BC4C-A448-440E-AA33-A5891CE5F50F}"/>
              </a:ext>
            </a:extLst>
          </p:cNvPr>
          <p:cNvPicPr>
            <a:picLocks noChangeAspect="1"/>
          </p:cNvPicPr>
          <p:nvPr/>
        </p:nvPicPr>
        <p:blipFill>
          <a:blip r:embed="rId3"/>
          <a:stretch>
            <a:fillRect/>
          </a:stretch>
        </p:blipFill>
        <p:spPr>
          <a:xfrm>
            <a:off x="874988" y="2890112"/>
            <a:ext cx="1882671" cy="1317255"/>
          </a:xfrm>
          <a:prstGeom prst="rect">
            <a:avLst/>
          </a:prstGeom>
        </p:spPr>
      </p:pic>
      <p:pic>
        <p:nvPicPr>
          <p:cNvPr id="22" name="図 21">
            <a:extLst>
              <a:ext uri="{FF2B5EF4-FFF2-40B4-BE49-F238E27FC236}">
                <a16:creationId xmlns:a16="http://schemas.microsoft.com/office/drawing/2014/main" id="{0A0DA608-7892-478B-94A7-EE0F79D384FB}"/>
              </a:ext>
            </a:extLst>
          </p:cNvPr>
          <p:cNvPicPr>
            <a:picLocks noChangeAspect="1"/>
          </p:cNvPicPr>
          <p:nvPr/>
        </p:nvPicPr>
        <p:blipFill>
          <a:blip r:embed="rId4"/>
          <a:stretch>
            <a:fillRect/>
          </a:stretch>
        </p:blipFill>
        <p:spPr>
          <a:xfrm>
            <a:off x="2757659" y="1697951"/>
            <a:ext cx="2473726" cy="1536314"/>
          </a:xfrm>
          <a:prstGeom prst="rect">
            <a:avLst/>
          </a:prstGeom>
        </p:spPr>
      </p:pic>
      <p:pic>
        <p:nvPicPr>
          <p:cNvPr id="24" name="図 23">
            <a:extLst>
              <a:ext uri="{FF2B5EF4-FFF2-40B4-BE49-F238E27FC236}">
                <a16:creationId xmlns:a16="http://schemas.microsoft.com/office/drawing/2014/main" id="{123C3D03-9190-46C1-8317-0E56FC0AAFDA}"/>
              </a:ext>
            </a:extLst>
          </p:cNvPr>
          <p:cNvPicPr>
            <a:picLocks noChangeAspect="1"/>
          </p:cNvPicPr>
          <p:nvPr/>
        </p:nvPicPr>
        <p:blipFill>
          <a:blip r:embed="rId5"/>
          <a:stretch>
            <a:fillRect/>
          </a:stretch>
        </p:blipFill>
        <p:spPr>
          <a:xfrm>
            <a:off x="2759603" y="3174773"/>
            <a:ext cx="2610199" cy="1476823"/>
          </a:xfrm>
          <a:prstGeom prst="rect">
            <a:avLst/>
          </a:prstGeom>
        </p:spPr>
      </p:pic>
      <p:pic>
        <p:nvPicPr>
          <p:cNvPr id="26" name="図 25">
            <a:extLst>
              <a:ext uri="{FF2B5EF4-FFF2-40B4-BE49-F238E27FC236}">
                <a16:creationId xmlns:a16="http://schemas.microsoft.com/office/drawing/2014/main" id="{174FC938-3FCC-4F11-BA2C-F2402A6C8585}"/>
              </a:ext>
            </a:extLst>
          </p:cNvPr>
          <p:cNvPicPr>
            <a:picLocks noChangeAspect="1"/>
          </p:cNvPicPr>
          <p:nvPr/>
        </p:nvPicPr>
        <p:blipFill>
          <a:blip r:embed="rId6"/>
          <a:stretch>
            <a:fillRect/>
          </a:stretch>
        </p:blipFill>
        <p:spPr>
          <a:xfrm>
            <a:off x="786225" y="4525895"/>
            <a:ext cx="2016197" cy="1854062"/>
          </a:xfrm>
          <a:prstGeom prst="rect">
            <a:avLst/>
          </a:prstGeom>
        </p:spPr>
      </p:pic>
      <p:graphicFrame>
        <p:nvGraphicFramePr>
          <p:cNvPr id="15" name="表 4">
            <a:extLst>
              <a:ext uri="{FF2B5EF4-FFF2-40B4-BE49-F238E27FC236}">
                <a16:creationId xmlns:a16="http://schemas.microsoft.com/office/drawing/2014/main" id="{7FC7D7BC-D66C-40BF-B63F-92F1CB45EE7C}"/>
              </a:ext>
            </a:extLst>
          </p:cNvPr>
          <p:cNvGraphicFramePr>
            <a:graphicFrameLocks/>
          </p:cNvGraphicFramePr>
          <p:nvPr>
            <p:extLst>
              <p:ext uri="{D42A27DB-BD31-4B8C-83A1-F6EECF244321}">
                <p14:modId xmlns:p14="http://schemas.microsoft.com/office/powerpoint/2010/main" val="91157851"/>
              </p:ext>
            </p:extLst>
          </p:nvPr>
        </p:nvGraphicFramePr>
        <p:xfrm>
          <a:off x="5300133" y="2304411"/>
          <a:ext cx="6510864" cy="1787317"/>
        </p:xfrm>
        <a:graphic>
          <a:graphicData uri="http://schemas.openxmlformats.org/drawingml/2006/table">
            <a:tbl>
              <a:tblPr firstRow="1" bandRow="1">
                <a:tableStyleId>{5C22544A-7EE6-4342-B048-85BDC9FD1C3A}</a:tableStyleId>
              </a:tblPr>
              <a:tblGrid>
                <a:gridCol w="876555">
                  <a:extLst>
                    <a:ext uri="{9D8B030D-6E8A-4147-A177-3AD203B41FA5}">
                      <a16:colId xmlns:a16="http://schemas.microsoft.com/office/drawing/2014/main" val="525911059"/>
                    </a:ext>
                  </a:extLst>
                </a:gridCol>
                <a:gridCol w="2074980">
                  <a:extLst>
                    <a:ext uri="{9D8B030D-6E8A-4147-A177-3AD203B41FA5}">
                      <a16:colId xmlns:a16="http://schemas.microsoft.com/office/drawing/2014/main" val="1226151709"/>
                    </a:ext>
                  </a:extLst>
                </a:gridCol>
                <a:gridCol w="2634525">
                  <a:extLst>
                    <a:ext uri="{9D8B030D-6E8A-4147-A177-3AD203B41FA5}">
                      <a16:colId xmlns:a16="http://schemas.microsoft.com/office/drawing/2014/main" val="2564370951"/>
                    </a:ext>
                  </a:extLst>
                </a:gridCol>
                <a:gridCol w="924804">
                  <a:extLst>
                    <a:ext uri="{9D8B030D-6E8A-4147-A177-3AD203B41FA5}">
                      <a16:colId xmlns:a16="http://schemas.microsoft.com/office/drawing/2014/main" val="3147573942"/>
                    </a:ext>
                  </a:extLst>
                </a:gridCol>
              </a:tblGrid>
              <a:tr h="391161">
                <a:tc>
                  <a:txBody>
                    <a:bodyPr/>
                    <a:lstStyle/>
                    <a:p>
                      <a:r>
                        <a:rPr kumimoji="1" lang="ja-JP" altLang="en-US" dirty="0"/>
                        <a:t>機能</a:t>
                      </a:r>
                    </a:p>
                  </a:txBody>
                  <a:tcPr/>
                </a:tc>
                <a:tc>
                  <a:txBody>
                    <a:bodyPr/>
                    <a:lstStyle/>
                    <a:p>
                      <a:r>
                        <a:rPr kumimoji="1" lang="ja-JP" altLang="en-US" dirty="0"/>
                        <a:t>操作</a:t>
                      </a:r>
                    </a:p>
                  </a:txBody>
                  <a:tcPr/>
                </a:tc>
                <a:tc>
                  <a:txBody>
                    <a:bodyPr/>
                    <a:lstStyle/>
                    <a:p>
                      <a:r>
                        <a:rPr kumimoji="1" lang="ja-JP" altLang="en-US" dirty="0"/>
                        <a:t>概要</a:t>
                      </a:r>
                    </a:p>
                  </a:txBody>
                  <a:tcPr/>
                </a:tc>
                <a:tc>
                  <a:txBody>
                    <a:bodyPr/>
                    <a:lstStyle/>
                    <a:p>
                      <a:r>
                        <a:rPr kumimoji="1" lang="ja-JP" altLang="en-US" dirty="0"/>
                        <a:t>備考</a:t>
                      </a:r>
                    </a:p>
                  </a:txBody>
                  <a:tcPr/>
                </a:tc>
                <a:extLst>
                  <a:ext uri="{0D108BD9-81ED-4DB2-BD59-A6C34878D82A}">
                    <a16:rowId xmlns:a16="http://schemas.microsoft.com/office/drawing/2014/main" val="485833757"/>
                  </a:ext>
                </a:extLst>
              </a:tr>
              <a:tr h="423758">
                <a:tc>
                  <a:txBody>
                    <a:bodyPr/>
                    <a:lstStyle/>
                    <a:p>
                      <a:r>
                        <a:rPr kumimoji="1" lang="ja-JP" altLang="en-US" sz="1000" dirty="0"/>
                        <a:t>受け入れ</a:t>
                      </a:r>
                      <a:r>
                        <a:rPr kumimoji="1" lang="en-US" altLang="ja-JP" sz="1000" dirty="0"/>
                        <a:t>OK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店舗が受信したメールで指定された条件で問題なければ</a:t>
                      </a:r>
                      <a:r>
                        <a:rPr kumimoji="1" lang="en-US" altLang="ja-JP" sz="1000" dirty="0"/>
                        <a:t>OK</a:t>
                      </a:r>
                      <a:r>
                        <a:rPr kumimoji="1" lang="ja-JP" altLang="en-US" sz="1000" dirty="0"/>
                        <a:t>押下</a:t>
                      </a:r>
                      <a:endParaRPr kumimoji="1" lang="en-US" altLang="ja-JP" sz="1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t>(※</a:t>
                      </a:r>
                      <a:r>
                        <a:rPr kumimoji="1" lang="ja-JP" altLang="en-US" sz="1000" dirty="0"/>
                        <a:t>必要に応じて備考欄入力</a:t>
                      </a:r>
                      <a:r>
                        <a:rPr kumimoji="1" lang="en-US" altLang="ja-JP" sz="1000" dirty="0"/>
                        <a:t>)</a:t>
                      </a:r>
                      <a:endParaRPr kumimoji="1" lang="ja-JP" altLang="en-US" sz="1000" dirty="0"/>
                    </a:p>
                  </a:txBody>
                  <a:tcPr/>
                </a:tc>
                <a:tc>
                  <a:txBody>
                    <a:bodyPr/>
                    <a:lstStyle/>
                    <a:p>
                      <a:r>
                        <a:rPr kumimoji="1" lang="ja-JP" altLang="en-US" sz="1000" dirty="0"/>
                        <a:t>メール画面からブラウザ起動で確認画面に遷移する</a:t>
                      </a:r>
                    </a:p>
                  </a:txBody>
                  <a:tcPr/>
                </a:tc>
                <a:tc>
                  <a:txBody>
                    <a:bodyPr/>
                    <a:lstStyle/>
                    <a:p>
                      <a:endParaRPr kumimoji="1" lang="ja-JP" altLang="en-US" sz="1000" dirty="0"/>
                    </a:p>
                  </a:txBody>
                  <a:tcPr/>
                </a:tc>
                <a:extLst>
                  <a:ext uri="{0D108BD9-81ED-4DB2-BD59-A6C34878D82A}">
                    <a16:rowId xmlns:a16="http://schemas.microsoft.com/office/drawing/2014/main" val="3976884164"/>
                  </a:ext>
                </a:extLst>
              </a:tr>
              <a:tr h="423758">
                <a:tc>
                  <a:txBody>
                    <a:bodyPr/>
                    <a:lstStyle/>
                    <a:p>
                      <a:r>
                        <a:rPr kumimoji="1" lang="ja-JP" altLang="en-US" sz="1000" dirty="0"/>
                        <a:t>店舗返信</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利用者に受け入れ</a:t>
                      </a:r>
                      <a:r>
                        <a:rPr kumimoji="1" lang="en-US" altLang="ja-JP" sz="1000" dirty="0"/>
                        <a:t>OK</a:t>
                      </a:r>
                      <a:r>
                        <a:rPr kumimoji="1" lang="ja-JP" altLang="en-US" sz="1000" dirty="0"/>
                        <a:t>の旨の通知が送信される</a:t>
                      </a:r>
                    </a:p>
                  </a:txBody>
                  <a:tcPr/>
                </a:tc>
                <a:tc>
                  <a:txBody>
                    <a:bodyPr/>
                    <a:lstStyle/>
                    <a:p>
                      <a:r>
                        <a:rPr kumimoji="1" lang="ja-JP" altLang="en-US" sz="1000" dirty="0"/>
                        <a:t>店舗から入力された備考含め受け入れ</a:t>
                      </a:r>
                      <a:r>
                        <a:rPr kumimoji="1" lang="en-US" altLang="ja-JP" sz="1000" dirty="0"/>
                        <a:t>OK</a:t>
                      </a:r>
                      <a:r>
                        <a:rPr kumimoji="1" lang="ja-JP" altLang="en-US" sz="1000" dirty="0"/>
                        <a:t>の旨の通知メールが利用者に送信される</a:t>
                      </a:r>
                    </a:p>
                  </a:txBody>
                  <a:tcPr/>
                </a:tc>
                <a:tc>
                  <a:txBody>
                    <a:bodyPr/>
                    <a:lstStyle/>
                    <a:p>
                      <a:endParaRPr kumimoji="1" lang="ja-JP" altLang="en-US" sz="1000" dirty="0"/>
                    </a:p>
                  </a:txBody>
                  <a:tcPr/>
                </a:tc>
                <a:extLst>
                  <a:ext uri="{0D108BD9-81ED-4DB2-BD59-A6C34878D82A}">
                    <a16:rowId xmlns:a16="http://schemas.microsoft.com/office/drawing/2014/main" val="1187510419"/>
                  </a:ext>
                </a:extLst>
              </a:tr>
              <a:tr h="423758">
                <a:tc>
                  <a:txBody>
                    <a:bodyPr/>
                    <a:lstStyle/>
                    <a:p>
                      <a:r>
                        <a:rPr kumimoji="1" lang="ja-JP" altLang="en-US" sz="1000" dirty="0"/>
                        <a:t>地図表示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利用者が受信したメールから地図押下</a:t>
                      </a:r>
                    </a:p>
                  </a:txBody>
                  <a:tcPr/>
                </a:tc>
                <a:tc>
                  <a:txBody>
                    <a:bodyPr/>
                    <a:lstStyle/>
                    <a:p>
                      <a:r>
                        <a:rPr kumimoji="1" lang="ja-JP" altLang="en-US" sz="1000" dirty="0"/>
                        <a:t>対象店舗を中心として</a:t>
                      </a:r>
                      <a:r>
                        <a:rPr kumimoji="1" lang="en-US" altLang="ja-JP" sz="1000" dirty="0"/>
                        <a:t>Google map</a:t>
                      </a:r>
                      <a:r>
                        <a:rPr kumimoji="1" lang="ja-JP" altLang="en-US" sz="1000" dirty="0"/>
                        <a:t>が開く</a:t>
                      </a:r>
                    </a:p>
                  </a:txBody>
                  <a:tcPr/>
                </a:tc>
                <a:tc>
                  <a:txBody>
                    <a:bodyPr/>
                    <a:lstStyle/>
                    <a:p>
                      <a:endParaRPr kumimoji="1" lang="ja-JP" altLang="en-US" sz="1000" dirty="0"/>
                    </a:p>
                  </a:txBody>
                  <a:tcPr/>
                </a:tc>
                <a:extLst>
                  <a:ext uri="{0D108BD9-81ED-4DB2-BD59-A6C34878D82A}">
                    <a16:rowId xmlns:a16="http://schemas.microsoft.com/office/drawing/2014/main" val="364470524"/>
                  </a:ext>
                </a:extLst>
              </a:tr>
            </a:tbl>
          </a:graphicData>
        </a:graphic>
      </p:graphicFrame>
    </p:spTree>
    <p:extLst>
      <p:ext uri="{BB962C8B-B14F-4D97-AF65-F5344CB8AC3E}">
        <p14:creationId xmlns:p14="http://schemas.microsoft.com/office/powerpoint/2010/main" val="3255826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EA152-5AD2-4375-8644-C2BBFDE50114}"/>
              </a:ext>
            </a:extLst>
          </p:cNvPr>
          <p:cNvSpPr>
            <a:spLocks noGrp="1"/>
          </p:cNvSpPr>
          <p:nvPr>
            <p:ph type="title"/>
          </p:nvPr>
        </p:nvSpPr>
        <p:spPr/>
        <p:txBody>
          <a:bodyPr/>
          <a:lstStyle/>
          <a:p>
            <a:r>
              <a:rPr kumimoji="1" lang="ja-JP" altLang="en-US" dirty="0"/>
              <a:t>４</a:t>
            </a:r>
            <a:r>
              <a:rPr kumimoji="1" lang="en-US" altLang="ja-JP" dirty="0"/>
              <a:t>.</a:t>
            </a:r>
            <a:r>
              <a:rPr kumimoji="1" lang="ja-JP" altLang="en-US" dirty="0"/>
              <a:t>９</a:t>
            </a:r>
            <a:r>
              <a:rPr kumimoji="1" lang="en-US" altLang="ja-JP" dirty="0"/>
              <a:t>.</a:t>
            </a:r>
            <a:r>
              <a:rPr kumimoji="1" lang="ja-JP" altLang="en-US" dirty="0"/>
              <a:t>機能概要</a:t>
            </a:r>
            <a:r>
              <a:rPr kumimoji="1" lang="en-US" altLang="ja-JP" dirty="0"/>
              <a:t>-</a:t>
            </a:r>
            <a:r>
              <a:rPr kumimoji="1" lang="ja-JP" altLang="en-US" dirty="0"/>
              <a:t>予約確定メール送信</a:t>
            </a:r>
            <a:r>
              <a:rPr kumimoji="1" lang="en-US" altLang="ja-JP" dirty="0"/>
              <a:t>-</a:t>
            </a:r>
            <a:endParaRPr kumimoji="1" lang="ja-JP" altLang="en-US" dirty="0"/>
          </a:p>
        </p:txBody>
      </p:sp>
      <p:pic>
        <p:nvPicPr>
          <p:cNvPr id="4" name="図 3">
            <a:extLst>
              <a:ext uri="{FF2B5EF4-FFF2-40B4-BE49-F238E27FC236}">
                <a16:creationId xmlns:a16="http://schemas.microsoft.com/office/drawing/2014/main" id="{00DE77D2-87F0-45AC-ACBF-AA496EA1C349}"/>
              </a:ext>
            </a:extLst>
          </p:cNvPr>
          <p:cNvPicPr>
            <a:picLocks noChangeAspect="1"/>
          </p:cNvPicPr>
          <p:nvPr/>
        </p:nvPicPr>
        <p:blipFill>
          <a:blip r:embed="rId2"/>
          <a:stretch>
            <a:fillRect/>
          </a:stretch>
        </p:blipFill>
        <p:spPr>
          <a:xfrm>
            <a:off x="761042" y="1387416"/>
            <a:ext cx="2442062" cy="1516649"/>
          </a:xfrm>
          <a:prstGeom prst="rect">
            <a:avLst/>
          </a:prstGeom>
        </p:spPr>
      </p:pic>
      <p:pic>
        <p:nvPicPr>
          <p:cNvPr id="5" name="図 4">
            <a:extLst>
              <a:ext uri="{FF2B5EF4-FFF2-40B4-BE49-F238E27FC236}">
                <a16:creationId xmlns:a16="http://schemas.microsoft.com/office/drawing/2014/main" id="{23DB92C0-DC09-4B99-885C-66CBFE4778CC}"/>
              </a:ext>
            </a:extLst>
          </p:cNvPr>
          <p:cNvPicPr>
            <a:picLocks noChangeAspect="1"/>
          </p:cNvPicPr>
          <p:nvPr/>
        </p:nvPicPr>
        <p:blipFill>
          <a:blip r:embed="rId3"/>
          <a:stretch>
            <a:fillRect/>
          </a:stretch>
        </p:blipFill>
        <p:spPr>
          <a:xfrm>
            <a:off x="838200" y="2842219"/>
            <a:ext cx="2342855" cy="1325563"/>
          </a:xfrm>
          <a:prstGeom prst="rect">
            <a:avLst/>
          </a:prstGeom>
        </p:spPr>
      </p:pic>
      <p:pic>
        <p:nvPicPr>
          <p:cNvPr id="7" name="図 6">
            <a:extLst>
              <a:ext uri="{FF2B5EF4-FFF2-40B4-BE49-F238E27FC236}">
                <a16:creationId xmlns:a16="http://schemas.microsoft.com/office/drawing/2014/main" id="{C9530540-FBC2-4E9F-8FBD-75B71E27D81B}"/>
              </a:ext>
            </a:extLst>
          </p:cNvPr>
          <p:cNvPicPr>
            <a:picLocks noChangeAspect="1"/>
          </p:cNvPicPr>
          <p:nvPr/>
        </p:nvPicPr>
        <p:blipFill>
          <a:blip r:embed="rId4"/>
          <a:stretch>
            <a:fillRect/>
          </a:stretch>
        </p:blipFill>
        <p:spPr>
          <a:xfrm>
            <a:off x="938033" y="4287989"/>
            <a:ext cx="2243022" cy="2062647"/>
          </a:xfrm>
          <a:prstGeom prst="rect">
            <a:avLst/>
          </a:prstGeom>
        </p:spPr>
      </p:pic>
      <p:pic>
        <p:nvPicPr>
          <p:cNvPr id="9" name="図 8">
            <a:extLst>
              <a:ext uri="{FF2B5EF4-FFF2-40B4-BE49-F238E27FC236}">
                <a16:creationId xmlns:a16="http://schemas.microsoft.com/office/drawing/2014/main" id="{9D17F4DB-B333-4A26-A80A-7951CFBAF822}"/>
              </a:ext>
            </a:extLst>
          </p:cNvPr>
          <p:cNvPicPr>
            <a:picLocks noChangeAspect="1"/>
          </p:cNvPicPr>
          <p:nvPr/>
        </p:nvPicPr>
        <p:blipFill>
          <a:blip r:embed="rId5"/>
          <a:stretch>
            <a:fillRect/>
          </a:stretch>
        </p:blipFill>
        <p:spPr>
          <a:xfrm>
            <a:off x="3502831" y="4309052"/>
            <a:ext cx="2333660" cy="2041584"/>
          </a:xfrm>
          <a:prstGeom prst="rect">
            <a:avLst/>
          </a:prstGeom>
        </p:spPr>
      </p:pic>
      <p:graphicFrame>
        <p:nvGraphicFramePr>
          <p:cNvPr id="14" name="表 4">
            <a:extLst>
              <a:ext uri="{FF2B5EF4-FFF2-40B4-BE49-F238E27FC236}">
                <a16:creationId xmlns:a16="http://schemas.microsoft.com/office/drawing/2014/main" id="{E7056F0A-CDEC-4D84-81B2-AA6A7C5F6E21}"/>
              </a:ext>
            </a:extLst>
          </p:cNvPr>
          <p:cNvGraphicFramePr>
            <a:graphicFrameLocks/>
          </p:cNvGraphicFramePr>
          <p:nvPr>
            <p:extLst>
              <p:ext uri="{D42A27DB-BD31-4B8C-83A1-F6EECF244321}">
                <p14:modId xmlns:p14="http://schemas.microsoft.com/office/powerpoint/2010/main" val="1100681725"/>
              </p:ext>
            </p:extLst>
          </p:nvPr>
        </p:nvGraphicFramePr>
        <p:xfrm>
          <a:off x="5003800" y="1690688"/>
          <a:ext cx="6510864" cy="1238677"/>
        </p:xfrm>
        <a:graphic>
          <a:graphicData uri="http://schemas.openxmlformats.org/drawingml/2006/table">
            <a:tbl>
              <a:tblPr firstRow="1" bandRow="1">
                <a:tableStyleId>{5C22544A-7EE6-4342-B048-85BDC9FD1C3A}</a:tableStyleId>
              </a:tblPr>
              <a:tblGrid>
                <a:gridCol w="876555">
                  <a:extLst>
                    <a:ext uri="{9D8B030D-6E8A-4147-A177-3AD203B41FA5}">
                      <a16:colId xmlns:a16="http://schemas.microsoft.com/office/drawing/2014/main" val="525911059"/>
                    </a:ext>
                  </a:extLst>
                </a:gridCol>
                <a:gridCol w="2074980">
                  <a:extLst>
                    <a:ext uri="{9D8B030D-6E8A-4147-A177-3AD203B41FA5}">
                      <a16:colId xmlns:a16="http://schemas.microsoft.com/office/drawing/2014/main" val="1226151709"/>
                    </a:ext>
                  </a:extLst>
                </a:gridCol>
                <a:gridCol w="2634525">
                  <a:extLst>
                    <a:ext uri="{9D8B030D-6E8A-4147-A177-3AD203B41FA5}">
                      <a16:colId xmlns:a16="http://schemas.microsoft.com/office/drawing/2014/main" val="2564370951"/>
                    </a:ext>
                  </a:extLst>
                </a:gridCol>
                <a:gridCol w="924804">
                  <a:extLst>
                    <a:ext uri="{9D8B030D-6E8A-4147-A177-3AD203B41FA5}">
                      <a16:colId xmlns:a16="http://schemas.microsoft.com/office/drawing/2014/main" val="3147573942"/>
                    </a:ext>
                  </a:extLst>
                </a:gridCol>
              </a:tblGrid>
              <a:tr h="391161">
                <a:tc>
                  <a:txBody>
                    <a:bodyPr/>
                    <a:lstStyle/>
                    <a:p>
                      <a:r>
                        <a:rPr kumimoji="1" lang="ja-JP" altLang="en-US" dirty="0"/>
                        <a:t>機能</a:t>
                      </a:r>
                    </a:p>
                  </a:txBody>
                  <a:tcPr/>
                </a:tc>
                <a:tc>
                  <a:txBody>
                    <a:bodyPr/>
                    <a:lstStyle/>
                    <a:p>
                      <a:r>
                        <a:rPr kumimoji="1" lang="ja-JP" altLang="en-US" dirty="0"/>
                        <a:t>操作</a:t>
                      </a:r>
                    </a:p>
                  </a:txBody>
                  <a:tcPr/>
                </a:tc>
                <a:tc>
                  <a:txBody>
                    <a:bodyPr/>
                    <a:lstStyle/>
                    <a:p>
                      <a:r>
                        <a:rPr kumimoji="1" lang="ja-JP" altLang="en-US" dirty="0"/>
                        <a:t>概要</a:t>
                      </a:r>
                    </a:p>
                  </a:txBody>
                  <a:tcPr/>
                </a:tc>
                <a:tc>
                  <a:txBody>
                    <a:bodyPr/>
                    <a:lstStyle/>
                    <a:p>
                      <a:r>
                        <a:rPr kumimoji="1" lang="ja-JP" altLang="en-US" dirty="0"/>
                        <a:t>備考</a:t>
                      </a:r>
                    </a:p>
                  </a:txBody>
                  <a:tcPr/>
                </a:tc>
                <a:extLst>
                  <a:ext uri="{0D108BD9-81ED-4DB2-BD59-A6C34878D82A}">
                    <a16:rowId xmlns:a16="http://schemas.microsoft.com/office/drawing/2014/main" val="485833757"/>
                  </a:ext>
                </a:extLst>
              </a:tr>
              <a:tr h="423758">
                <a:tc>
                  <a:txBody>
                    <a:bodyPr/>
                    <a:lstStyle/>
                    <a:p>
                      <a:r>
                        <a:rPr kumimoji="1" lang="ja-JP" altLang="en-US" sz="1000" dirty="0"/>
                        <a:t>予約確定</a:t>
                      </a:r>
                      <a:endParaRPr kumimoji="1" lang="en-US" altLang="ja-JP"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利用者が受信したメールで確定する押下</a:t>
                      </a:r>
                      <a:endParaRPr kumimoji="1" lang="en-US" altLang="ja-JP" sz="1000" dirty="0"/>
                    </a:p>
                  </a:txBody>
                  <a:tcPr/>
                </a:tc>
                <a:tc>
                  <a:txBody>
                    <a:bodyPr/>
                    <a:lstStyle/>
                    <a:p>
                      <a:r>
                        <a:rPr kumimoji="1" lang="ja-JP" altLang="en-US" sz="1000" dirty="0"/>
                        <a:t>メール画面からブラウザ起動で条件指定された内容が表示された確定画面に遷移する</a:t>
                      </a:r>
                      <a:endParaRPr kumimoji="1" lang="en-US" altLang="ja-JP" sz="1000" dirty="0"/>
                    </a:p>
                  </a:txBody>
                  <a:tcPr/>
                </a:tc>
                <a:tc>
                  <a:txBody>
                    <a:bodyPr/>
                    <a:lstStyle/>
                    <a:p>
                      <a:endParaRPr kumimoji="1" lang="ja-JP" altLang="en-US" sz="1000" dirty="0"/>
                    </a:p>
                  </a:txBody>
                  <a:tcPr/>
                </a:tc>
                <a:extLst>
                  <a:ext uri="{0D108BD9-81ED-4DB2-BD59-A6C34878D82A}">
                    <a16:rowId xmlns:a16="http://schemas.microsoft.com/office/drawing/2014/main" val="3976884164"/>
                  </a:ext>
                </a:extLst>
              </a:tr>
              <a:tr h="423758">
                <a:tc>
                  <a:txBody>
                    <a:bodyPr/>
                    <a:lstStyle/>
                    <a:p>
                      <a:r>
                        <a:rPr kumimoji="1" lang="ja-JP" altLang="en-US" sz="1000" dirty="0"/>
                        <a:t>利用者返信</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店舗に予約確定の旨の通知が送信される</a:t>
                      </a:r>
                    </a:p>
                  </a:txBody>
                  <a:tcPr/>
                </a:tc>
                <a:tc>
                  <a:txBody>
                    <a:bodyPr/>
                    <a:lstStyle/>
                    <a:p>
                      <a:r>
                        <a:rPr kumimoji="1" lang="ja-JP" altLang="en-US" sz="1000" dirty="0"/>
                        <a:t>予約確定として条件指定された内容が表示されたメールが店舗に送信される</a:t>
                      </a:r>
                    </a:p>
                  </a:txBody>
                  <a:tcPr/>
                </a:tc>
                <a:tc>
                  <a:txBody>
                    <a:bodyPr/>
                    <a:lstStyle/>
                    <a:p>
                      <a:endParaRPr kumimoji="1" lang="ja-JP" altLang="en-US" sz="1000" dirty="0"/>
                    </a:p>
                  </a:txBody>
                  <a:tcPr/>
                </a:tc>
                <a:extLst>
                  <a:ext uri="{0D108BD9-81ED-4DB2-BD59-A6C34878D82A}">
                    <a16:rowId xmlns:a16="http://schemas.microsoft.com/office/drawing/2014/main" val="1187510419"/>
                  </a:ext>
                </a:extLst>
              </a:tr>
            </a:tbl>
          </a:graphicData>
        </a:graphic>
      </p:graphicFrame>
    </p:spTree>
    <p:extLst>
      <p:ext uri="{BB962C8B-B14F-4D97-AF65-F5344CB8AC3E}">
        <p14:creationId xmlns:p14="http://schemas.microsoft.com/office/powerpoint/2010/main" val="4068847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8B9924-98D0-40D5-B42F-93F1785F73D5}"/>
              </a:ext>
            </a:extLst>
          </p:cNvPr>
          <p:cNvSpPr>
            <a:spLocks noGrp="1"/>
          </p:cNvSpPr>
          <p:nvPr>
            <p:ph type="title"/>
          </p:nvPr>
        </p:nvSpPr>
        <p:spPr/>
        <p:txBody>
          <a:bodyPr/>
          <a:lstStyle/>
          <a:p>
            <a:r>
              <a:rPr kumimoji="1" lang="ja-JP" altLang="en-US" dirty="0"/>
              <a:t>４</a:t>
            </a:r>
            <a:r>
              <a:rPr kumimoji="1" lang="en-US" altLang="ja-JP" dirty="0"/>
              <a:t>.</a:t>
            </a:r>
            <a:r>
              <a:rPr kumimoji="1" lang="ja-JP" altLang="en-US" dirty="0"/>
              <a:t>１０</a:t>
            </a:r>
            <a:r>
              <a:rPr kumimoji="1" lang="en-US" altLang="ja-JP" dirty="0"/>
              <a:t>.</a:t>
            </a:r>
            <a:r>
              <a:rPr kumimoji="1" lang="ja-JP" altLang="en-US" dirty="0"/>
              <a:t>機能概要</a:t>
            </a:r>
            <a:r>
              <a:rPr kumimoji="1" lang="en-US" altLang="ja-JP" dirty="0"/>
              <a:t>-</a:t>
            </a:r>
            <a:r>
              <a:rPr kumimoji="1" lang="ja-JP" altLang="en-US" dirty="0"/>
              <a:t>店舗ログイン</a:t>
            </a:r>
            <a:r>
              <a:rPr kumimoji="1" lang="en-US" altLang="ja-JP" dirty="0"/>
              <a:t>-</a:t>
            </a:r>
            <a:endParaRPr kumimoji="1" lang="ja-JP" altLang="en-US" dirty="0"/>
          </a:p>
        </p:txBody>
      </p:sp>
      <p:pic>
        <p:nvPicPr>
          <p:cNvPr id="23" name="コンテンツ プレースホルダー 3">
            <a:extLst>
              <a:ext uri="{FF2B5EF4-FFF2-40B4-BE49-F238E27FC236}">
                <a16:creationId xmlns:a16="http://schemas.microsoft.com/office/drawing/2014/main" id="{ED20A477-DBA1-49D1-B5E7-3DD2FF4D09F8}"/>
              </a:ext>
            </a:extLst>
          </p:cNvPr>
          <p:cNvPicPr>
            <a:picLocks noGrp="1" noChangeAspect="1"/>
          </p:cNvPicPr>
          <p:nvPr>
            <p:ph idx="1"/>
          </p:nvPr>
        </p:nvPicPr>
        <p:blipFill>
          <a:blip r:embed="rId2"/>
          <a:stretch>
            <a:fillRect/>
          </a:stretch>
        </p:blipFill>
        <p:spPr>
          <a:xfrm>
            <a:off x="1304150" y="3917359"/>
            <a:ext cx="2703404" cy="1419287"/>
          </a:xfrm>
          <a:prstGeom prst="rect">
            <a:avLst/>
          </a:prstGeom>
        </p:spPr>
      </p:pic>
      <p:pic>
        <p:nvPicPr>
          <p:cNvPr id="27" name="図 26">
            <a:extLst>
              <a:ext uri="{FF2B5EF4-FFF2-40B4-BE49-F238E27FC236}">
                <a16:creationId xmlns:a16="http://schemas.microsoft.com/office/drawing/2014/main" id="{21A460DA-0DBC-474E-9CEB-7B67FEBD31B9}"/>
              </a:ext>
            </a:extLst>
          </p:cNvPr>
          <p:cNvPicPr>
            <a:picLocks noChangeAspect="1"/>
          </p:cNvPicPr>
          <p:nvPr/>
        </p:nvPicPr>
        <p:blipFill>
          <a:blip r:embed="rId3"/>
          <a:stretch>
            <a:fillRect/>
          </a:stretch>
        </p:blipFill>
        <p:spPr>
          <a:xfrm>
            <a:off x="1304150" y="2094380"/>
            <a:ext cx="2703404" cy="1419287"/>
          </a:xfrm>
          <a:prstGeom prst="rect">
            <a:avLst/>
          </a:prstGeom>
        </p:spPr>
      </p:pic>
      <p:graphicFrame>
        <p:nvGraphicFramePr>
          <p:cNvPr id="15" name="表 4">
            <a:extLst>
              <a:ext uri="{FF2B5EF4-FFF2-40B4-BE49-F238E27FC236}">
                <a16:creationId xmlns:a16="http://schemas.microsoft.com/office/drawing/2014/main" id="{410567A9-D51A-4F9C-B530-5988552D4890}"/>
              </a:ext>
            </a:extLst>
          </p:cNvPr>
          <p:cNvGraphicFramePr>
            <a:graphicFrameLocks/>
          </p:cNvGraphicFramePr>
          <p:nvPr>
            <p:extLst>
              <p:ext uri="{D42A27DB-BD31-4B8C-83A1-F6EECF244321}">
                <p14:modId xmlns:p14="http://schemas.microsoft.com/office/powerpoint/2010/main" val="3932964873"/>
              </p:ext>
            </p:extLst>
          </p:nvPr>
        </p:nvGraphicFramePr>
        <p:xfrm>
          <a:off x="4292601" y="2094380"/>
          <a:ext cx="7442197" cy="3572569"/>
        </p:xfrm>
        <a:graphic>
          <a:graphicData uri="http://schemas.openxmlformats.org/drawingml/2006/table">
            <a:tbl>
              <a:tblPr firstRow="1" bandRow="1">
                <a:tableStyleId>{5C22544A-7EE6-4342-B048-85BDC9FD1C3A}</a:tableStyleId>
              </a:tblPr>
              <a:tblGrid>
                <a:gridCol w="1380066">
                  <a:extLst>
                    <a:ext uri="{9D8B030D-6E8A-4147-A177-3AD203B41FA5}">
                      <a16:colId xmlns:a16="http://schemas.microsoft.com/office/drawing/2014/main" val="525911059"/>
                    </a:ext>
                  </a:extLst>
                </a:gridCol>
                <a:gridCol w="3022600">
                  <a:extLst>
                    <a:ext uri="{9D8B030D-6E8A-4147-A177-3AD203B41FA5}">
                      <a16:colId xmlns:a16="http://schemas.microsoft.com/office/drawing/2014/main" val="1226151709"/>
                    </a:ext>
                  </a:extLst>
                </a:gridCol>
                <a:gridCol w="2311400">
                  <a:extLst>
                    <a:ext uri="{9D8B030D-6E8A-4147-A177-3AD203B41FA5}">
                      <a16:colId xmlns:a16="http://schemas.microsoft.com/office/drawing/2014/main" val="2564370951"/>
                    </a:ext>
                  </a:extLst>
                </a:gridCol>
                <a:gridCol w="728131">
                  <a:extLst>
                    <a:ext uri="{9D8B030D-6E8A-4147-A177-3AD203B41FA5}">
                      <a16:colId xmlns:a16="http://schemas.microsoft.com/office/drawing/2014/main" val="3147573942"/>
                    </a:ext>
                  </a:extLst>
                </a:gridCol>
              </a:tblGrid>
              <a:tr h="187153">
                <a:tc>
                  <a:txBody>
                    <a:bodyPr/>
                    <a:lstStyle/>
                    <a:p>
                      <a:r>
                        <a:rPr kumimoji="1" lang="ja-JP" altLang="en-US" dirty="0"/>
                        <a:t>機能</a:t>
                      </a:r>
                    </a:p>
                  </a:txBody>
                  <a:tcPr/>
                </a:tc>
                <a:tc>
                  <a:txBody>
                    <a:bodyPr/>
                    <a:lstStyle/>
                    <a:p>
                      <a:r>
                        <a:rPr kumimoji="1" lang="ja-JP" altLang="en-US" dirty="0"/>
                        <a:t>操作</a:t>
                      </a:r>
                    </a:p>
                  </a:txBody>
                  <a:tcPr/>
                </a:tc>
                <a:tc>
                  <a:txBody>
                    <a:bodyPr/>
                    <a:lstStyle/>
                    <a:p>
                      <a:r>
                        <a:rPr kumimoji="1" lang="ja-JP" altLang="en-US" dirty="0"/>
                        <a:t>概要</a:t>
                      </a:r>
                    </a:p>
                  </a:txBody>
                  <a:tcPr/>
                </a:tc>
                <a:tc>
                  <a:txBody>
                    <a:bodyPr/>
                    <a:lstStyle/>
                    <a:p>
                      <a:r>
                        <a:rPr kumimoji="1" lang="ja-JP" altLang="en-US" dirty="0"/>
                        <a:t>備考</a:t>
                      </a:r>
                    </a:p>
                  </a:txBody>
                  <a:tcPr/>
                </a:tc>
                <a:extLst>
                  <a:ext uri="{0D108BD9-81ED-4DB2-BD59-A6C34878D82A}">
                    <a16:rowId xmlns:a16="http://schemas.microsoft.com/office/drawing/2014/main" val="485833757"/>
                  </a:ext>
                </a:extLst>
              </a:tr>
              <a:tr h="202749">
                <a:tc>
                  <a:txBody>
                    <a:bodyPr/>
                    <a:lstStyle/>
                    <a:p>
                      <a:r>
                        <a:rPr kumimoji="1" lang="ja-JP" altLang="en-US" sz="1000" dirty="0"/>
                        <a:t>ログイン成功</a:t>
                      </a:r>
                    </a:p>
                  </a:txBody>
                  <a:tcPr/>
                </a:tc>
                <a:tc>
                  <a:txBody>
                    <a:bodyPr/>
                    <a:lstStyle/>
                    <a:p>
                      <a:r>
                        <a:rPr kumimoji="1" lang="en-US" altLang="ja-JP" sz="1000" dirty="0"/>
                        <a:t>DB</a:t>
                      </a:r>
                      <a:r>
                        <a:rPr kumimoji="1" lang="ja-JP" altLang="en-US" sz="1000" dirty="0"/>
                        <a:t>に登録されたユーザー</a:t>
                      </a:r>
                      <a:r>
                        <a:rPr kumimoji="1" lang="en-US" altLang="ja-JP" sz="1000" dirty="0"/>
                        <a:t>ID</a:t>
                      </a:r>
                      <a:r>
                        <a:rPr kumimoji="1" lang="ja-JP" altLang="en-US" sz="1000" dirty="0"/>
                        <a:t>またはメールアドレスとパスワードを入力してログイン押下</a:t>
                      </a:r>
                    </a:p>
                  </a:txBody>
                  <a:tcPr/>
                </a:tc>
                <a:tc>
                  <a:txBody>
                    <a:bodyPr/>
                    <a:lstStyle/>
                    <a:p>
                      <a:r>
                        <a:rPr kumimoji="1" lang="ja-JP" altLang="en-US" sz="1000" dirty="0"/>
                        <a:t>ユーザー</a:t>
                      </a:r>
                      <a:r>
                        <a:rPr kumimoji="1" lang="en-US" altLang="ja-JP" sz="1000" dirty="0"/>
                        <a:t>ID</a:t>
                      </a:r>
                      <a:r>
                        <a:rPr kumimoji="1" lang="ja-JP" altLang="en-US" sz="1000" dirty="0"/>
                        <a:t>に紐付く店舗一覧情報を表示する画面に遷移する</a:t>
                      </a:r>
                    </a:p>
                  </a:txBody>
                  <a:tcPr/>
                </a:tc>
                <a:tc>
                  <a:txBody>
                    <a:bodyPr/>
                    <a:lstStyle/>
                    <a:p>
                      <a:endParaRPr kumimoji="1" lang="ja-JP" altLang="en-US" sz="1000" dirty="0"/>
                    </a:p>
                  </a:txBody>
                  <a:tcPr/>
                </a:tc>
                <a:extLst>
                  <a:ext uri="{0D108BD9-81ED-4DB2-BD59-A6C34878D82A}">
                    <a16:rowId xmlns:a16="http://schemas.microsoft.com/office/drawing/2014/main" val="3976884164"/>
                  </a:ext>
                </a:extLst>
              </a:tr>
              <a:tr h="291752">
                <a:tc>
                  <a:txBody>
                    <a:bodyPr/>
                    <a:lstStyle/>
                    <a:p>
                      <a:r>
                        <a:rPr kumimoji="1" lang="ja-JP" altLang="en-US" sz="1000" dirty="0"/>
                        <a:t>ログイン成功</a:t>
                      </a:r>
                      <a:r>
                        <a:rPr kumimoji="1" lang="en-US" altLang="ja-JP" sz="1000" dirty="0"/>
                        <a:t>(admin)</a:t>
                      </a:r>
                      <a:endParaRPr kumimoji="1" lang="ja-JP" altLang="en-US" sz="1000" dirty="0"/>
                    </a:p>
                  </a:txBody>
                  <a:tcPr/>
                </a:tc>
                <a:tc>
                  <a:txBody>
                    <a:bodyPr/>
                    <a:lstStyle/>
                    <a:p>
                      <a:r>
                        <a:rPr kumimoji="1" lang="en-US" altLang="ja-JP" sz="1000" dirty="0"/>
                        <a:t>DB</a:t>
                      </a:r>
                      <a:r>
                        <a:rPr kumimoji="1" lang="ja-JP" altLang="en-US" sz="1000" dirty="0"/>
                        <a:t>に登録されたユーザー</a:t>
                      </a:r>
                      <a:r>
                        <a:rPr kumimoji="1" lang="en-US" altLang="ja-JP" sz="1000" dirty="0"/>
                        <a:t>ID(admin)</a:t>
                      </a:r>
                      <a:r>
                        <a:rPr kumimoji="1" lang="ja-JP" altLang="en-US" sz="1000" dirty="0"/>
                        <a:t>とパスワードを入力してログイン押下</a:t>
                      </a:r>
                    </a:p>
                  </a:txBody>
                  <a:tcPr/>
                </a:tc>
                <a:tc>
                  <a:txBody>
                    <a:bodyPr/>
                    <a:lstStyle/>
                    <a:p>
                      <a:r>
                        <a:rPr kumimoji="1" lang="ja-JP" altLang="en-US" sz="1000" dirty="0"/>
                        <a:t>全店舗一覧情報を表示する画面に遷移する</a:t>
                      </a:r>
                    </a:p>
                  </a:txBody>
                  <a:tcPr/>
                </a:tc>
                <a:tc>
                  <a:txBody>
                    <a:bodyPr/>
                    <a:lstStyle/>
                    <a:p>
                      <a:endParaRPr kumimoji="1" lang="ja-JP" altLang="en-US" sz="1000" dirty="0"/>
                    </a:p>
                  </a:txBody>
                  <a:tcPr/>
                </a:tc>
                <a:extLst>
                  <a:ext uri="{0D108BD9-81ED-4DB2-BD59-A6C34878D82A}">
                    <a16:rowId xmlns:a16="http://schemas.microsoft.com/office/drawing/2014/main" val="2933785006"/>
                  </a:ext>
                </a:extLst>
              </a:tr>
              <a:tr h="291752">
                <a:tc>
                  <a:txBody>
                    <a:bodyPr/>
                    <a:lstStyle/>
                    <a:p>
                      <a:r>
                        <a:rPr kumimoji="1" lang="ja-JP" altLang="en-US" sz="1000" dirty="0"/>
                        <a:t>ログイン失敗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t>DB</a:t>
                      </a:r>
                      <a:r>
                        <a:rPr kumimoji="1" lang="ja-JP" altLang="en-US" sz="1000" dirty="0"/>
                        <a:t>に登録されていないユーザー</a:t>
                      </a:r>
                      <a:r>
                        <a:rPr kumimoji="1" lang="en-US" altLang="ja-JP" sz="1000" dirty="0"/>
                        <a:t>ID</a:t>
                      </a:r>
                      <a:r>
                        <a:rPr kumimoji="1" lang="ja-JP" altLang="en-US" sz="1000" dirty="0"/>
                        <a:t>またはメールアドレスとパスワードを入力してログイン押下</a:t>
                      </a:r>
                    </a:p>
                  </a:txBody>
                  <a:tcPr/>
                </a:tc>
                <a:tc>
                  <a:txBody>
                    <a:bodyPr/>
                    <a:lstStyle/>
                    <a:p>
                      <a:r>
                        <a:rPr kumimoji="1" lang="ja-JP" altLang="en-US" sz="1000" dirty="0"/>
                        <a:t>テキストボックスの値がクリアした状態でログイン画面にリダイレクト</a:t>
                      </a:r>
                    </a:p>
                  </a:txBody>
                  <a:tcPr/>
                </a:tc>
                <a:tc>
                  <a:txBody>
                    <a:bodyPr/>
                    <a:lstStyle/>
                    <a:p>
                      <a:endParaRPr kumimoji="1" lang="ja-JP" altLang="en-US" sz="1000" dirty="0"/>
                    </a:p>
                  </a:txBody>
                  <a:tcPr/>
                </a:tc>
                <a:extLst>
                  <a:ext uri="{0D108BD9-81ED-4DB2-BD59-A6C34878D82A}">
                    <a16:rowId xmlns:a16="http://schemas.microsoft.com/office/drawing/2014/main" val="1622171500"/>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パスワード入力規制</a:t>
                      </a:r>
                    </a:p>
                  </a:txBody>
                  <a:tcPr/>
                </a:tc>
                <a:tc>
                  <a:txBody>
                    <a:bodyPr/>
                    <a:lstStyle/>
                    <a:p>
                      <a:r>
                        <a:rPr kumimoji="1" lang="ja-JP" altLang="en-US" sz="1000" dirty="0"/>
                        <a:t>半角英数字以外の文字を入力する</a:t>
                      </a:r>
                    </a:p>
                  </a:txBody>
                  <a:tcPr/>
                </a:tc>
                <a:tc>
                  <a:txBody>
                    <a:bodyPr/>
                    <a:lstStyle/>
                    <a:p>
                      <a:r>
                        <a:rPr kumimoji="1" lang="ja-JP" altLang="en-US" sz="1000" dirty="0"/>
                        <a:t>パスワードテキストボックスを入力状態にすると</a:t>
                      </a:r>
                      <a:r>
                        <a:rPr kumimoji="1" lang="en-US" altLang="ja-JP" sz="1000" dirty="0"/>
                        <a:t>IME</a:t>
                      </a:r>
                      <a:r>
                        <a:rPr kumimoji="1" lang="ja-JP" altLang="en-US" sz="1000" dirty="0"/>
                        <a:t>が半角英数字になる</a:t>
                      </a:r>
                    </a:p>
                  </a:txBody>
                  <a:tcPr/>
                </a:tc>
                <a:tc>
                  <a:txBody>
                    <a:bodyPr/>
                    <a:lstStyle/>
                    <a:p>
                      <a:endParaRPr kumimoji="1" lang="ja-JP" altLang="en-US" sz="1000" dirty="0"/>
                    </a:p>
                  </a:txBody>
                  <a:tcPr/>
                </a:tc>
                <a:extLst>
                  <a:ext uri="{0D108BD9-81ED-4DB2-BD59-A6C34878D82A}">
                    <a16:rowId xmlns:a16="http://schemas.microsoft.com/office/drawing/2014/main" val="2940595508"/>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ユーザー</a:t>
                      </a:r>
                      <a:r>
                        <a:rPr kumimoji="1" lang="en-US" altLang="ja-JP" sz="1000" dirty="0"/>
                        <a:t>ID</a:t>
                      </a:r>
                      <a:r>
                        <a:rPr kumimoji="1" lang="ja-JP" altLang="en-US" sz="1000" dirty="0"/>
                        <a:t>入力規制</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半角英数字以外の文字を入力する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ユーザー</a:t>
                      </a:r>
                      <a:r>
                        <a:rPr kumimoji="1" lang="en-US" altLang="ja-JP" sz="1000" dirty="0"/>
                        <a:t>ID</a:t>
                      </a:r>
                      <a:r>
                        <a:rPr kumimoji="1" lang="ja-JP" altLang="en-US" sz="1000" dirty="0"/>
                        <a:t>テキストボックスは半角英数字以外の文字は入力できない</a:t>
                      </a:r>
                    </a:p>
                  </a:txBody>
                  <a:tcPr/>
                </a:tc>
                <a:tc>
                  <a:txBody>
                    <a:bodyPr/>
                    <a:lstStyle/>
                    <a:p>
                      <a:endParaRPr kumimoji="1" lang="ja-JP" altLang="en-US" sz="1000" dirty="0"/>
                    </a:p>
                  </a:txBody>
                  <a:tcPr/>
                </a:tc>
                <a:extLst>
                  <a:ext uri="{0D108BD9-81ED-4DB2-BD59-A6C34878D82A}">
                    <a16:rowId xmlns:a16="http://schemas.microsoft.com/office/drawing/2014/main" val="1582456159"/>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ユーザー</a:t>
                      </a:r>
                      <a:r>
                        <a:rPr kumimoji="1" lang="en-US" altLang="ja-JP" sz="1000" dirty="0"/>
                        <a:t>ID</a:t>
                      </a:r>
                      <a:r>
                        <a:rPr kumimoji="1" lang="ja-JP" altLang="en-US" sz="1000" dirty="0"/>
                        <a:t>未入力</a:t>
                      </a:r>
                    </a:p>
                  </a:txBody>
                  <a:tcPr/>
                </a:tc>
                <a:tc>
                  <a:txBody>
                    <a:bodyPr/>
                    <a:lstStyle/>
                    <a:p>
                      <a:r>
                        <a:rPr kumimoji="1" lang="ja-JP" altLang="en-US" sz="1000" dirty="0"/>
                        <a:t>ユーザー</a:t>
                      </a:r>
                      <a:r>
                        <a:rPr kumimoji="1" lang="en-US" altLang="ja-JP" sz="1000" dirty="0"/>
                        <a:t>ID</a:t>
                      </a:r>
                      <a:r>
                        <a:rPr kumimoji="1" lang="ja-JP" altLang="en-US" sz="1000" dirty="0"/>
                        <a:t>を未入力でログインボタン押下</a:t>
                      </a:r>
                    </a:p>
                  </a:txBody>
                  <a:tcPr/>
                </a:tc>
                <a:tc>
                  <a:txBody>
                    <a:bodyPr/>
                    <a:lstStyle/>
                    <a:p>
                      <a:r>
                        <a:rPr kumimoji="1" lang="ja-JP" altLang="en-US" sz="1000" dirty="0"/>
                        <a:t>「このフィールドは入力入力してください」と警告</a:t>
                      </a:r>
                    </a:p>
                  </a:txBody>
                  <a:tcPr/>
                </a:tc>
                <a:tc>
                  <a:txBody>
                    <a:bodyPr/>
                    <a:lstStyle/>
                    <a:p>
                      <a:endParaRPr kumimoji="1" lang="ja-JP" altLang="en-US" sz="1000" dirty="0"/>
                    </a:p>
                  </a:txBody>
                  <a:tcPr/>
                </a:tc>
                <a:extLst>
                  <a:ext uri="{0D108BD9-81ED-4DB2-BD59-A6C34878D82A}">
                    <a16:rowId xmlns:a16="http://schemas.microsoft.com/office/drawing/2014/main" val="3263328992"/>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パスワード未入力</a:t>
                      </a:r>
                    </a:p>
                  </a:txBody>
                  <a:tcPr/>
                </a:tc>
                <a:tc>
                  <a:txBody>
                    <a:bodyPr/>
                    <a:lstStyle/>
                    <a:p>
                      <a:r>
                        <a:rPr kumimoji="1" lang="ja-JP" altLang="en-US" sz="1000" dirty="0"/>
                        <a:t>パスワードを未入力でログインボタン押下</a:t>
                      </a:r>
                    </a:p>
                  </a:txBody>
                  <a:tcPr/>
                </a:tc>
                <a:tc>
                  <a:txBody>
                    <a:bodyPr/>
                    <a:lstStyle/>
                    <a:p>
                      <a:r>
                        <a:rPr kumimoji="1" lang="ja-JP" altLang="en-US" sz="1000" dirty="0"/>
                        <a:t>「このフィールドは入力入力してください」と警告</a:t>
                      </a:r>
                    </a:p>
                  </a:txBody>
                  <a:tcPr/>
                </a:tc>
                <a:tc>
                  <a:txBody>
                    <a:bodyPr/>
                    <a:lstStyle/>
                    <a:p>
                      <a:endParaRPr kumimoji="1" lang="ja-JP" altLang="en-US" sz="1000" dirty="0"/>
                    </a:p>
                  </a:txBody>
                  <a:tcPr/>
                </a:tc>
                <a:extLst>
                  <a:ext uri="{0D108BD9-81ED-4DB2-BD59-A6C34878D82A}">
                    <a16:rowId xmlns:a16="http://schemas.microsoft.com/office/drawing/2014/main" val="1944312307"/>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キャンセル</a:t>
                      </a:r>
                    </a:p>
                  </a:txBody>
                  <a:tcPr/>
                </a:tc>
                <a:tc>
                  <a:txBody>
                    <a:bodyPr/>
                    <a:lstStyle/>
                    <a:p>
                      <a:r>
                        <a:rPr kumimoji="1" lang="ja-JP" altLang="en-US" sz="1000" dirty="0"/>
                        <a:t>キャンセルボタン押下</a:t>
                      </a:r>
                    </a:p>
                  </a:txBody>
                  <a:tcPr/>
                </a:tc>
                <a:tc>
                  <a:txBody>
                    <a:bodyPr/>
                    <a:lstStyle/>
                    <a:p>
                      <a:r>
                        <a:rPr kumimoji="1" lang="ja-JP" altLang="en-US" sz="1000" dirty="0"/>
                        <a:t>テキストボックスの値をクリアする</a:t>
                      </a:r>
                    </a:p>
                  </a:txBody>
                  <a:tcPr/>
                </a:tc>
                <a:tc>
                  <a:txBody>
                    <a:bodyPr/>
                    <a:lstStyle/>
                    <a:p>
                      <a:endParaRPr kumimoji="1" lang="ja-JP" altLang="en-US" sz="1000" dirty="0"/>
                    </a:p>
                  </a:txBody>
                  <a:tcPr/>
                </a:tc>
                <a:extLst>
                  <a:ext uri="{0D108BD9-81ED-4DB2-BD59-A6C34878D82A}">
                    <a16:rowId xmlns:a16="http://schemas.microsoft.com/office/drawing/2014/main" val="4171865515"/>
                  </a:ext>
                </a:extLst>
              </a:tr>
            </a:tbl>
          </a:graphicData>
        </a:graphic>
      </p:graphicFrame>
    </p:spTree>
    <p:extLst>
      <p:ext uri="{BB962C8B-B14F-4D97-AF65-F5344CB8AC3E}">
        <p14:creationId xmlns:p14="http://schemas.microsoft.com/office/powerpoint/2010/main" val="200867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427D49-0AD4-49EA-A258-023C1B5181BC}"/>
              </a:ext>
            </a:extLst>
          </p:cNvPr>
          <p:cNvSpPr>
            <a:spLocks noGrp="1"/>
          </p:cNvSpPr>
          <p:nvPr>
            <p:ph type="title"/>
          </p:nvPr>
        </p:nvSpPr>
        <p:spPr/>
        <p:txBody>
          <a:bodyPr/>
          <a:lstStyle/>
          <a:p>
            <a:r>
              <a:rPr kumimoji="1" lang="ja-JP" altLang="en-US" dirty="0"/>
              <a:t>４</a:t>
            </a:r>
            <a:r>
              <a:rPr kumimoji="1" lang="en-US" altLang="ja-JP" dirty="0"/>
              <a:t>.</a:t>
            </a:r>
            <a:r>
              <a:rPr kumimoji="1" lang="ja-JP" altLang="en-US" dirty="0"/>
              <a:t>１１</a:t>
            </a:r>
            <a:r>
              <a:rPr kumimoji="1" lang="en-US" altLang="ja-JP" dirty="0"/>
              <a:t>.</a:t>
            </a:r>
            <a:r>
              <a:rPr kumimoji="1" lang="ja-JP" altLang="en-US" dirty="0"/>
              <a:t>機能概要</a:t>
            </a:r>
            <a:r>
              <a:rPr kumimoji="1" lang="en-US" altLang="ja-JP" dirty="0"/>
              <a:t>-</a:t>
            </a:r>
            <a:r>
              <a:rPr kumimoji="1" lang="ja-JP" altLang="en-US" dirty="0"/>
              <a:t>店舗情報新規登録</a:t>
            </a:r>
            <a:r>
              <a:rPr kumimoji="1" lang="en-US" altLang="ja-JP" dirty="0"/>
              <a:t>-</a:t>
            </a:r>
            <a:endParaRPr kumimoji="1" lang="ja-JP" altLang="en-US" dirty="0"/>
          </a:p>
        </p:txBody>
      </p:sp>
      <p:pic>
        <p:nvPicPr>
          <p:cNvPr id="5" name="コンテンツ プレースホルダー 4">
            <a:extLst>
              <a:ext uri="{FF2B5EF4-FFF2-40B4-BE49-F238E27FC236}">
                <a16:creationId xmlns:a16="http://schemas.microsoft.com/office/drawing/2014/main" id="{12067F7D-0891-4DA0-9BCD-8BB896A4D71D}"/>
              </a:ext>
            </a:extLst>
          </p:cNvPr>
          <p:cNvPicPr>
            <a:picLocks noGrp="1" noChangeAspect="1"/>
          </p:cNvPicPr>
          <p:nvPr>
            <p:ph idx="1"/>
          </p:nvPr>
        </p:nvPicPr>
        <p:blipFill>
          <a:blip r:embed="rId2"/>
          <a:stretch>
            <a:fillRect/>
          </a:stretch>
        </p:blipFill>
        <p:spPr>
          <a:xfrm>
            <a:off x="728734" y="1449974"/>
            <a:ext cx="2389359" cy="1254414"/>
          </a:xfrm>
        </p:spPr>
      </p:pic>
      <p:pic>
        <p:nvPicPr>
          <p:cNvPr id="9" name="図 8">
            <a:extLst>
              <a:ext uri="{FF2B5EF4-FFF2-40B4-BE49-F238E27FC236}">
                <a16:creationId xmlns:a16="http://schemas.microsoft.com/office/drawing/2014/main" id="{AE6F55A1-B95E-4B47-807E-C933D21DE337}"/>
              </a:ext>
            </a:extLst>
          </p:cNvPr>
          <p:cNvPicPr>
            <a:picLocks noChangeAspect="1"/>
          </p:cNvPicPr>
          <p:nvPr/>
        </p:nvPicPr>
        <p:blipFill>
          <a:blip r:embed="rId3"/>
          <a:stretch>
            <a:fillRect/>
          </a:stretch>
        </p:blipFill>
        <p:spPr>
          <a:xfrm>
            <a:off x="3284927" y="1471544"/>
            <a:ext cx="2389360" cy="1254414"/>
          </a:xfrm>
          <a:prstGeom prst="rect">
            <a:avLst/>
          </a:prstGeom>
        </p:spPr>
      </p:pic>
      <p:pic>
        <p:nvPicPr>
          <p:cNvPr id="11" name="図 10">
            <a:extLst>
              <a:ext uri="{FF2B5EF4-FFF2-40B4-BE49-F238E27FC236}">
                <a16:creationId xmlns:a16="http://schemas.microsoft.com/office/drawing/2014/main" id="{85D84A89-6D2B-4DD3-95A0-B99D7D5DCD6C}"/>
              </a:ext>
            </a:extLst>
          </p:cNvPr>
          <p:cNvPicPr>
            <a:picLocks noChangeAspect="1"/>
          </p:cNvPicPr>
          <p:nvPr/>
        </p:nvPicPr>
        <p:blipFill>
          <a:blip r:embed="rId4"/>
          <a:stretch>
            <a:fillRect/>
          </a:stretch>
        </p:blipFill>
        <p:spPr>
          <a:xfrm>
            <a:off x="3284926" y="2899199"/>
            <a:ext cx="2389360" cy="1254414"/>
          </a:xfrm>
          <a:prstGeom prst="rect">
            <a:avLst/>
          </a:prstGeom>
        </p:spPr>
      </p:pic>
      <p:graphicFrame>
        <p:nvGraphicFramePr>
          <p:cNvPr id="16" name="表 4">
            <a:extLst>
              <a:ext uri="{FF2B5EF4-FFF2-40B4-BE49-F238E27FC236}">
                <a16:creationId xmlns:a16="http://schemas.microsoft.com/office/drawing/2014/main" id="{A43D5F97-A1AC-4168-A0FC-262A7402C3FE}"/>
              </a:ext>
            </a:extLst>
          </p:cNvPr>
          <p:cNvGraphicFramePr>
            <a:graphicFrameLocks/>
          </p:cNvGraphicFramePr>
          <p:nvPr>
            <p:extLst>
              <p:ext uri="{D42A27DB-BD31-4B8C-83A1-F6EECF244321}">
                <p14:modId xmlns:p14="http://schemas.microsoft.com/office/powerpoint/2010/main" val="1922526401"/>
              </p:ext>
            </p:extLst>
          </p:nvPr>
        </p:nvGraphicFramePr>
        <p:xfrm>
          <a:off x="5841121" y="1449974"/>
          <a:ext cx="5909731" cy="3877369"/>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525911059"/>
                    </a:ext>
                  </a:extLst>
                </a:gridCol>
                <a:gridCol w="2302933">
                  <a:extLst>
                    <a:ext uri="{9D8B030D-6E8A-4147-A177-3AD203B41FA5}">
                      <a16:colId xmlns:a16="http://schemas.microsoft.com/office/drawing/2014/main" val="1226151709"/>
                    </a:ext>
                  </a:extLst>
                </a:gridCol>
                <a:gridCol w="1854200">
                  <a:extLst>
                    <a:ext uri="{9D8B030D-6E8A-4147-A177-3AD203B41FA5}">
                      <a16:colId xmlns:a16="http://schemas.microsoft.com/office/drawing/2014/main" val="2564370951"/>
                    </a:ext>
                  </a:extLst>
                </a:gridCol>
                <a:gridCol w="761998">
                  <a:extLst>
                    <a:ext uri="{9D8B030D-6E8A-4147-A177-3AD203B41FA5}">
                      <a16:colId xmlns:a16="http://schemas.microsoft.com/office/drawing/2014/main" val="3147573942"/>
                    </a:ext>
                  </a:extLst>
                </a:gridCol>
              </a:tblGrid>
              <a:tr h="187153">
                <a:tc>
                  <a:txBody>
                    <a:bodyPr/>
                    <a:lstStyle/>
                    <a:p>
                      <a:r>
                        <a:rPr kumimoji="1" lang="ja-JP" altLang="en-US" dirty="0"/>
                        <a:t>機能</a:t>
                      </a:r>
                    </a:p>
                  </a:txBody>
                  <a:tcPr/>
                </a:tc>
                <a:tc>
                  <a:txBody>
                    <a:bodyPr/>
                    <a:lstStyle/>
                    <a:p>
                      <a:r>
                        <a:rPr kumimoji="1" lang="ja-JP" altLang="en-US" dirty="0"/>
                        <a:t>操作</a:t>
                      </a:r>
                    </a:p>
                  </a:txBody>
                  <a:tcPr/>
                </a:tc>
                <a:tc>
                  <a:txBody>
                    <a:bodyPr/>
                    <a:lstStyle/>
                    <a:p>
                      <a:r>
                        <a:rPr kumimoji="1" lang="ja-JP" altLang="en-US" dirty="0"/>
                        <a:t>概要</a:t>
                      </a:r>
                    </a:p>
                  </a:txBody>
                  <a:tcPr/>
                </a:tc>
                <a:tc>
                  <a:txBody>
                    <a:bodyPr/>
                    <a:lstStyle/>
                    <a:p>
                      <a:r>
                        <a:rPr kumimoji="1" lang="ja-JP" altLang="en-US" dirty="0"/>
                        <a:t>備考</a:t>
                      </a:r>
                    </a:p>
                  </a:txBody>
                  <a:tcPr/>
                </a:tc>
                <a:extLst>
                  <a:ext uri="{0D108BD9-81ED-4DB2-BD59-A6C34878D82A}">
                    <a16:rowId xmlns:a16="http://schemas.microsoft.com/office/drawing/2014/main" val="485833757"/>
                  </a:ext>
                </a:extLst>
              </a:tr>
              <a:tr h="202749">
                <a:tc>
                  <a:txBody>
                    <a:bodyPr/>
                    <a:lstStyle/>
                    <a:p>
                      <a:r>
                        <a:rPr kumimoji="1" lang="ja-JP" altLang="en-US" sz="1000" dirty="0"/>
                        <a:t>店舗新規登録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新規登録ボタン押下</a:t>
                      </a:r>
                    </a:p>
                  </a:txBody>
                  <a:tcPr/>
                </a:tc>
                <a:tc>
                  <a:txBody>
                    <a:bodyPr/>
                    <a:lstStyle/>
                    <a:p>
                      <a:r>
                        <a:rPr kumimoji="1" lang="ja-JP" altLang="en-US" sz="1000" dirty="0"/>
                        <a:t>店舗新規登録フォーム表示</a:t>
                      </a:r>
                    </a:p>
                  </a:txBody>
                  <a:tcPr/>
                </a:tc>
                <a:tc>
                  <a:txBody>
                    <a:bodyPr/>
                    <a:lstStyle/>
                    <a:p>
                      <a:endParaRPr kumimoji="1" lang="ja-JP" altLang="en-US" sz="1000" dirty="0"/>
                    </a:p>
                  </a:txBody>
                  <a:tcPr/>
                </a:tc>
                <a:extLst>
                  <a:ext uri="{0D108BD9-81ED-4DB2-BD59-A6C34878D82A}">
                    <a16:rowId xmlns:a16="http://schemas.microsoft.com/office/drawing/2014/main" val="4152247351"/>
                  </a:ext>
                </a:extLst>
              </a:tr>
              <a:tr h="202749">
                <a:tc>
                  <a:txBody>
                    <a:bodyPr/>
                    <a:lstStyle/>
                    <a:p>
                      <a:r>
                        <a:rPr kumimoji="1" lang="ja-JP" altLang="en-US" sz="1000" dirty="0"/>
                        <a:t>新規登録成功</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t>DB</a:t>
                      </a:r>
                      <a:r>
                        <a:rPr kumimoji="1" lang="ja-JP" altLang="en-US" sz="1000" dirty="0"/>
                        <a:t>に未登録の店舗を入力して新規登録押下</a:t>
                      </a:r>
                    </a:p>
                  </a:txBody>
                  <a:tcPr/>
                </a:tc>
                <a:tc>
                  <a:txBody>
                    <a:bodyPr/>
                    <a:lstStyle/>
                    <a:p>
                      <a:r>
                        <a:rPr kumimoji="1" lang="ja-JP" altLang="en-US" sz="1000" dirty="0"/>
                        <a:t>登録完了アラートが出て一覧に登録した店舗が追加されて表示される</a:t>
                      </a:r>
                    </a:p>
                  </a:txBody>
                  <a:tcPr/>
                </a:tc>
                <a:tc>
                  <a:txBody>
                    <a:bodyPr/>
                    <a:lstStyle/>
                    <a:p>
                      <a:endParaRPr kumimoji="1" lang="ja-JP" altLang="en-US" sz="1000" dirty="0"/>
                    </a:p>
                  </a:txBody>
                  <a:tcPr/>
                </a:tc>
                <a:extLst>
                  <a:ext uri="{0D108BD9-81ED-4DB2-BD59-A6C34878D82A}">
                    <a16:rowId xmlns:a16="http://schemas.microsoft.com/office/drawing/2014/main" val="3976884164"/>
                  </a:ext>
                </a:extLst>
              </a:tr>
              <a:tr h="0">
                <a:tc>
                  <a:txBody>
                    <a:bodyPr/>
                    <a:lstStyle/>
                    <a:p>
                      <a:r>
                        <a:rPr kumimoji="1" lang="ja-JP" altLang="en-US" sz="1000" dirty="0"/>
                        <a:t>新規登録失敗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t>DB</a:t>
                      </a:r>
                      <a:r>
                        <a:rPr kumimoji="1" lang="ja-JP" altLang="en-US" sz="1000" dirty="0"/>
                        <a:t>に登録済みの店舗</a:t>
                      </a:r>
                      <a:r>
                        <a:rPr kumimoji="1" lang="en-US" altLang="ja-JP" sz="1000" dirty="0"/>
                        <a:t>(</a:t>
                      </a:r>
                      <a:r>
                        <a:rPr kumimoji="1" lang="en-US" altLang="ja-JP" sz="1000" dirty="0" err="1"/>
                        <a:t>store_id</a:t>
                      </a:r>
                      <a:r>
                        <a:rPr kumimoji="1" lang="en-US" altLang="ja-JP" sz="1000" dirty="0"/>
                        <a:t>)</a:t>
                      </a:r>
                      <a:r>
                        <a:rPr kumimoji="1" lang="ja-JP" altLang="en-US" sz="1000" dirty="0"/>
                        <a:t>を入力して新規登録押下</a:t>
                      </a:r>
                    </a:p>
                  </a:txBody>
                  <a:tcPr/>
                </a:tc>
                <a:tc>
                  <a:txBody>
                    <a:bodyPr/>
                    <a:lstStyle/>
                    <a:p>
                      <a:r>
                        <a:rPr kumimoji="1" lang="ja-JP" altLang="en-US" sz="1000" dirty="0"/>
                        <a:t>「</a:t>
                      </a:r>
                      <a:r>
                        <a:rPr kumimoji="1" lang="ja-JP" altLang="en-US" sz="1000" b="0" i="0" kern="1200" dirty="0">
                          <a:solidFill>
                            <a:schemeClr val="dk1"/>
                          </a:solidFill>
                          <a:effectLst/>
                          <a:latin typeface="+mn-lt"/>
                          <a:ea typeface="+mn-ea"/>
                          <a:cs typeface="+mn-cs"/>
                        </a:rPr>
                        <a:t>この</a:t>
                      </a:r>
                      <a:r>
                        <a:rPr kumimoji="1" lang="en-US" altLang="ja-JP" sz="1000" b="0" i="0" kern="1200" dirty="0">
                          <a:solidFill>
                            <a:schemeClr val="dk1"/>
                          </a:solidFill>
                          <a:effectLst/>
                          <a:latin typeface="+mn-lt"/>
                          <a:ea typeface="+mn-ea"/>
                          <a:cs typeface="+mn-cs"/>
                        </a:rPr>
                        <a:t>Store ID</a:t>
                      </a:r>
                      <a:r>
                        <a:rPr kumimoji="1" lang="ja-JP" altLang="en-US" sz="1000" b="0" i="0" kern="1200" dirty="0">
                          <a:solidFill>
                            <a:schemeClr val="dk1"/>
                          </a:solidFill>
                          <a:effectLst/>
                          <a:latin typeface="+mn-lt"/>
                          <a:ea typeface="+mn-ea"/>
                          <a:cs typeface="+mn-cs"/>
                        </a:rPr>
                        <a:t>は既に存在します。</a:t>
                      </a:r>
                      <a:r>
                        <a:rPr kumimoji="1" lang="ja-JP" altLang="en-US" sz="1000" dirty="0"/>
                        <a:t>」と警告</a:t>
                      </a:r>
                    </a:p>
                  </a:txBody>
                  <a:tcPr/>
                </a:tc>
                <a:tc>
                  <a:txBody>
                    <a:bodyPr/>
                    <a:lstStyle/>
                    <a:p>
                      <a:endParaRPr kumimoji="1" lang="ja-JP" altLang="en-US" sz="1000" dirty="0"/>
                    </a:p>
                  </a:txBody>
                  <a:tcPr/>
                </a:tc>
                <a:extLst>
                  <a:ext uri="{0D108BD9-81ED-4DB2-BD59-A6C34878D82A}">
                    <a16:rowId xmlns:a16="http://schemas.microsoft.com/office/drawing/2014/main" val="1622171500"/>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err="1"/>
                        <a:t>Store_id</a:t>
                      </a:r>
                      <a:r>
                        <a:rPr kumimoji="1" lang="ja-JP" altLang="en-US" sz="1000" dirty="0"/>
                        <a:t>入力規制</a:t>
                      </a:r>
                    </a:p>
                  </a:txBody>
                  <a:tcPr/>
                </a:tc>
                <a:tc>
                  <a:txBody>
                    <a:bodyPr/>
                    <a:lstStyle/>
                    <a:p>
                      <a:r>
                        <a:rPr kumimoji="1" lang="ja-JP" altLang="en-US" sz="1000" dirty="0"/>
                        <a:t>半角英数字以外の文字を入力する</a:t>
                      </a:r>
                    </a:p>
                  </a:txBody>
                  <a:tcPr/>
                </a:tc>
                <a:tc>
                  <a:txBody>
                    <a:bodyPr/>
                    <a:lstStyle/>
                    <a:p>
                      <a:r>
                        <a:rPr kumimoji="1" lang="en-US" altLang="ja-JP" sz="1000" dirty="0" err="1"/>
                        <a:t>Store_id</a:t>
                      </a:r>
                      <a:r>
                        <a:rPr kumimoji="1" lang="ja-JP" altLang="en-US" sz="1000" dirty="0"/>
                        <a:t>テキストボックスは半角英数字以外の文字は入力できない</a:t>
                      </a:r>
                    </a:p>
                  </a:txBody>
                  <a:tcPr/>
                </a:tc>
                <a:tc>
                  <a:txBody>
                    <a:bodyPr/>
                    <a:lstStyle/>
                    <a:p>
                      <a:endParaRPr kumimoji="1" lang="ja-JP" altLang="en-US" sz="1000" dirty="0"/>
                    </a:p>
                  </a:txBody>
                  <a:tcPr/>
                </a:tc>
                <a:extLst>
                  <a:ext uri="{0D108BD9-81ED-4DB2-BD59-A6C34878D82A}">
                    <a16:rowId xmlns:a16="http://schemas.microsoft.com/office/drawing/2014/main" val="2940595508"/>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電話番号入力規制</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半角数字以外の文字を入力する</a:t>
                      </a:r>
                    </a:p>
                  </a:txBody>
                  <a:tcPr/>
                </a:tc>
                <a:tc>
                  <a:txBody>
                    <a:bodyPr/>
                    <a:lstStyle/>
                    <a:p>
                      <a:r>
                        <a:rPr kumimoji="1" lang="ja-JP" altLang="en-US" sz="1000" dirty="0"/>
                        <a:t>電話番号テキストボックスは半角数字以外の文字は入力できない</a:t>
                      </a:r>
                    </a:p>
                  </a:txBody>
                  <a:tcPr/>
                </a:tc>
                <a:tc>
                  <a:txBody>
                    <a:bodyPr/>
                    <a:lstStyle/>
                    <a:p>
                      <a:endParaRPr kumimoji="1" lang="ja-JP" altLang="en-US" sz="1000" dirty="0"/>
                    </a:p>
                  </a:txBody>
                  <a:tcPr/>
                </a:tc>
                <a:extLst>
                  <a:ext uri="{0D108BD9-81ED-4DB2-BD59-A6C34878D82A}">
                    <a16:rowId xmlns:a16="http://schemas.microsoft.com/office/drawing/2014/main" val="1582456159"/>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メールアドレス入力規制</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半角英数字以外の文字を入力する</a:t>
                      </a:r>
                    </a:p>
                    <a:p>
                      <a:endParaRPr kumimoji="1" lang="ja-JP" altLang="en-US" sz="1000" dirty="0"/>
                    </a:p>
                  </a:txBody>
                  <a:tcPr/>
                </a:tc>
                <a:tc>
                  <a:txBody>
                    <a:bodyPr/>
                    <a:lstStyle/>
                    <a:p>
                      <a:r>
                        <a:rPr kumimoji="1" lang="ja-JP" altLang="en-US" sz="1000" dirty="0"/>
                        <a:t>メールアドレステキストボックスは半角英数字以外の文字は入力できない</a:t>
                      </a:r>
                    </a:p>
                  </a:txBody>
                  <a:tcPr/>
                </a:tc>
                <a:tc>
                  <a:txBody>
                    <a:bodyPr/>
                    <a:lstStyle/>
                    <a:p>
                      <a:endParaRPr kumimoji="1" lang="ja-JP" altLang="en-US" sz="1000" dirty="0"/>
                    </a:p>
                  </a:txBody>
                  <a:tcPr/>
                </a:tc>
                <a:extLst>
                  <a:ext uri="{0D108BD9-81ED-4DB2-BD59-A6C34878D82A}">
                    <a16:rowId xmlns:a16="http://schemas.microsoft.com/office/drawing/2014/main" val="3263328992"/>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必要項目未入力</a:t>
                      </a:r>
                    </a:p>
                  </a:txBody>
                  <a:tcPr/>
                </a:tc>
                <a:tc>
                  <a:txBody>
                    <a:bodyPr/>
                    <a:lstStyle/>
                    <a:p>
                      <a:r>
                        <a:rPr kumimoji="1" lang="ja-JP" altLang="en-US" sz="1000" dirty="0"/>
                        <a:t>必要項目を未入力で登録押下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kern="1200" dirty="0">
                          <a:solidFill>
                            <a:schemeClr val="dk1"/>
                          </a:solidFill>
                          <a:effectLst/>
                          <a:latin typeface="+mn-lt"/>
                          <a:ea typeface="+mn-ea"/>
                          <a:cs typeface="+mn-cs"/>
                        </a:rPr>
                        <a:t>「すべての必須フィールドに入力してください。」と警告</a:t>
                      </a:r>
                      <a:endParaRPr kumimoji="1" lang="ja-JP" altLang="en-US" sz="1000" dirty="0"/>
                    </a:p>
                  </a:txBody>
                  <a:tcPr/>
                </a:tc>
                <a:tc>
                  <a:txBody>
                    <a:bodyPr/>
                    <a:lstStyle/>
                    <a:p>
                      <a:endParaRPr kumimoji="1" lang="ja-JP" altLang="en-US" sz="1000" dirty="0"/>
                    </a:p>
                  </a:txBody>
                  <a:tcPr/>
                </a:tc>
                <a:extLst>
                  <a:ext uri="{0D108BD9-81ED-4DB2-BD59-A6C34878D82A}">
                    <a16:rowId xmlns:a16="http://schemas.microsoft.com/office/drawing/2014/main" val="3927173798"/>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キャンセル</a:t>
                      </a:r>
                    </a:p>
                  </a:txBody>
                  <a:tcPr/>
                </a:tc>
                <a:tc>
                  <a:txBody>
                    <a:bodyPr/>
                    <a:lstStyle/>
                    <a:p>
                      <a:r>
                        <a:rPr kumimoji="1" lang="ja-JP" altLang="en-US" sz="1000" dirty="0"/>
                        <a:t>キャンセルボタン押下</a:t>
                      </a:r>
                    </a:p>
                  </a:txBody>
                  <a:tcPr/>
                </a:tc>
                <a:tc>
                  <a:txBody>
                    <a:bodyPr/>
                    <a:lstStyle/>
                    <a:p>
                      <a:r>
                        <a:rPr kumimoji="1" lang="ja-JP" altLang="en-US" sz="1000" dirty="0"/>
                        <a:t>新規登録フォームを閉じる</a:t>
                      </a:r>
                    </a:p>
                  </a:txBody>
                  <a:tcPr/>
                </a:tc>
                <a:tc>
                  <a:txBody>
                    <a:bodyPr/>
                    <a:lstStyle/>
                    <a:p>
                      <a:endParaRPr kumimoji="1" lang="ja-JP" altLang="en-US" sz="1000" dirty="0"/>
                    </a:p>
                  </a:txBody>
                  <a:tcPr/>
                </a:tc>
                <a:extLst>
                  <a:ext uri="{0D108BD9-81ED-4DB2-BD59-A6C34878D82A}">
                    <a16:rowId xmlns:a16="http://schemas.microsoft.com/office/drawing/2014/main" val="4171865515"/>
                  </a:ext>
                </a:extLst>
              </a:tr>
            </a:tbl>
          </a:graphicData>
        </a:graphic>
      </p:graphicFrame>
      <p:pic>
        <p:nvPicPr>
          <p:cNvPr id="4" name="図 3">
            <a:extLst>
              <a:ext uri="{FF2B5EF4-FFF2-40B4-BE49-F238E27FC236}">
                <a16:creationId xmlns:a16="http://schemas.microsoft.com/office/drawing/2014/main" id="{EF3289AD-7FCF-4A2C-A5E9-CB3E5AA6040D}"/>
              </a:ext>
            </a:extLst>
          </p:cNvPr>
          <p:cNvPicPr>
            <a:picLocks noChangeAspect="1"/>
          </p:cNvPicPr>
          <p:nvPr/>
        </p:nvPicPr>
        <p:blipFill>
          <a:blip r:embed="rId5"/>
          <a:stretch>
            <a:fillRect/>
          </a:stretch>
        </p:blipFill>
        <p:spPr>
          <a:xfrm>
            <a:off x="728733" y="2899199"/>
            <a:ext cx="2389359" cy="1254414"/>
          </a:xfrm>
          <a:prstGeom prst="rect">
            <a:avLst/>
          </a:prstGeom>
        </p:spPr>
      </p:pic>
      <p:pic>
        <p:nvPicPr>
          <p:cNvPr id="8" name="図 7">
            <a:extLst>
              <a:ext uri="{FF2B5EF4-FFF2-40B4-BE49-F238E27FC236}">
                <a16:creationId xmlns:a16="http://schemas.microsoft.com/office/drawing/2014/main" id="{88D5BAC9-752A-4FB9-A0F5-47936FC18662}"/>
              </a:ext>
            </a:extLst>
          </p:cNvPr>
          <p:cNvPicPr>
            <a:picLocks noChangeAspect="1"/>
          </p:cNvPicPr>
          <p:nvPr/>
        </p:nvPicPr>
        <p:blipFill>
          <a:blip r:embed="rId6"/>
          <a:stretch>
            <a:fillRect/>
          </a:stretch>
        </p:blipFill>
        <p:spPr>
          <a:xfrm>
            <a:off x="728732" y="4348424"/>
            <a:ext cx="2389360" cy="1254414"/>
          </a:xfrm>
          <a:prstGeom prst="rect">
            <a:avLst/>
          </a:prstGeom>
        </p:spPr>
      </p:pic>
    </p:spTree>
    <p:extLst>
      <p:ext uri="{BB962C8B-B14F-4D97-AF65-F5344CB8AC3E}">
        <p14:creationId xmlns:p14="http://schemas.microsoft.com/office/powerpoint/2010/main" val="2667522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B309F2-14DA-4FD0-A38E-E31F191FCD2C}"/>
              </a:ext>
            </a:extLst>
          </p:cNvPr>
          <p:cNvSpPr>
            <a:spLocks noGrp="1"/>
          </p:cNvSpPr>
          <p:nvPr>
            <p:ph type="title"/>
          </p:nvPr>
        </p:nvSpPr>
        <p:spPr/>
        <p:txBody>
          <a:bodyPr/>
          <a:lstStyle/>
          <a:p>
            <a:r>
              <a:rPr lang="ja-JP" altLang="en-US" dirty="0"/>
              <a:t>０</a:t>
            </a:r>
            <a:r>
              <a:rPr lang="en-US" altLang="ja-JP" dirty="0"/>
              <a:t>.</a:t>
            </a:r>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0CD33929-C5F2-4612-9C1C-B43C90954531}"/>
              </a:ext>
            </a:extLst>
          </p:cNvPr>
          <p:cNvSpPr>
            <a:spLocks noGrp="1"/>
          </p:cNvSpPr>
          <p:nvPr>
            <p:ph idx="1"/>
          </p:nvPr>
        </p:nvSpPr>
        <p:spPr>
          <a:xfrm>
            <a:off x="838200" y="1825625"/>
            <a:ext cx="3414623" cy="4351338"/>
          </a:xfrm>
        </p:spPr>
        <p:txBody>
          <a:bodyPr>
            <a:normAutofit fontScale="70000" lnSpcReduction="20000"/>
          </a:bodyPr>
          <a:lstStyle/>
          <a:p>
            <a:r>
              <a:rPr kumimoji="1" lang="en-US" altLang="ja-JP" dirty="0"/>
              <a:t>1.</a:t>
            </a:r>
            <a:r>
              <a:rPr kumimoji="1" lang="ja-JP" altLang="en-US" dirty="0"/>
              <a:t>概要</a:t>
            </a:r>
            <a:endParaRPr kumimoji="1" lang="en-US" altLang="ja-JP" dirty="0"/>
          </a:p>
          <a:p>
            <a:r>
              <a:rPr lang="en-US" altLang="ja-JP" dirty="0"/>
              <a:t>2.</a:t>
            </a:r>
            <a:r>
              <a:rPr lang="ja-JP" altLang="en-US" dirty="0"/>
              <a:t>システム鳥観図</a:t>
            </a:r>
            <a:endParaRPr lang="en-US" altLang="ja-JP" dirty="0"/>
          </a:p>
          <a:p>
            <a:r>
              <a:rPr kumimoji="1" lang="en-US" altLang="ja-JP" dirty="0"/>
              <a:t>3.</a:t>
            </a:r>
            <a:r>
              <a:rPr kumimoji="1" lang="ja-JP" altLang="en-US" dirty="0"/>
              <a:t>画面遷移図</a:t>
            </a:r>
            <a:endParaRPr kumimoji="1" lang="en-US" altLang="ja-JP" dirty="0"/>
          </a:p>
          <a:p>
            <a:pPr lvl="1"/>
            <a:r>
              <a:rPr lang="en-US" altLang="ja-JP" dirty="0"/>
              <a:t>3.1.</a:t>
            </a:r>
            <a:r>
              <a:rPr kumimoji="1" lang="ja-JP" altLang="en-US" dirty="0"/>
              <a:t>利用者ログイン</a:t>
            </a:r>
            <a:endParaRPr lang="en-US" altLang="ja-JP" dirty="0"/>
          </a:p>
          <a:p>
            <a:pPr lvl="1"/>
            <a:r>
              <a:rPr kumimoji="1" lang="en-US" altLang="ja-JP" dirty="0"/>
              <a:t>3.2.</a:t>
            </a:r>
            <a:r>
              <a:rPr kumimoji="1" lang="ja-JP" altLang="en-US" dirty="0"/>
              <a:t>利用者情報新規登録</a:t>
            </a:r>
            <a:endParaRPr kumimoji="1" lang="en-US" altLang="ja-JP" dirty="0"/>
          </a:p>
          <a:p>
            <a:pPr lvl="1"/>
            <a:r>
              <a:rPr kumimoji="1" lang="en-US" altLang="ja-JP" dirty="0"/>
              <a:t>3.3.</a:t>
            </a:r>
            <a:r>
              <a:rPr kumimoji="1" lang="ja-JP" altLang="en-US" dirty="0"/>
              <a:t>パスワード変更</a:t>
            </a:r>
          </a:p>
          <a:p>
            <a:pPr lvl="1"/>
            <a:r>
              <a:rPr kumimoji="1" lang="en-US" altLang="ja-JP" dirty="0"/>
              <a:t>3.4.</a:t>
            </a:r>
            <a:r>
              <a:rPr kumimoji="1" lang="ja-JP" altLang="en-US" dirty="0"/>
              <a:t>利用者情報変更</a:t>
            </a:r>
          </a:p>
          <a:p>
            <a:pPr lvl="1"/>
            <a:r>
              <a:rPr kumimoji="1" lang="en-US" altLang="ja-JP" dirty="0"/>
              <a:t>3.5.</a:t>
            </a:r>
            <a:r>
              <a:rPr kumimoji="1" lang="ja-JP" altLang="en-US" dirty="0"/>
              <a:t>利用者ログアウト</a:t>
            </a:r>
          </a:p>
          <a:p>
            <a:pPr lvl="1"/>
            <a:r>
              <a:rPr kumimoji="1" lang="en-US" altLang="ja-JP" dirty="0"/>
              <a:t>3.6.</a:t>
            </a:r>
            <a:r>
              <a:rPr kumimoji="1" lang="ja-JP" altLang="en-US" dirty="0"/>
              <a:t>地図上店舗表示</a:t>
            </a:r>
          </a:p>
          <a:p>
            <a:pPr lvl="1"/>
            <a:r>
              <a:rPr kumimoji="1" lang="en-US" altLang="ja-JP" dirty="0"/>
              <a:t>3.7.</a:t>
            </a:r>
            <a:r>
              <a:rPr kumimoji="1" lang="ja-JP" altLang="en-US" dirty="0"/>
              <a:t>条件メール送信</a:t>
            </a:r>
          </a:p>
          <a:p>
            <a:pPr lvl="1"/>
            <a:r>
              <a:rPr kumimoji="1" lang="en-US" altLang="ja-JP" dirty="0"/>
              <a:t>3.8.</a:t>
            </a:r>
            <a:r>
              <a:rPr kumimoji="1" lang="ja-JP" altLang="en-US" dirty="0"/>
              <a:t>条件メール返信</a:t>
            </a:r>
          </a:p>
          <a:p>
            <a:pPr lvl="1"/>
            <a:r>
              <a:rPr kumimoji="1" lang="en-US" altLang="ja-JP" dirty="0"/>
              <a:t>3.9.</a:t>
            </a:r>
            <a:r>
              <a:rPr kumimoji="1" lang="ja-JP" altLang="en-US" dirty="0"/>
              <a:t>予約確定メール送信</a:t>
            </a:r>
          </a:p>
          <a:p>
            <a:pPr lvl="1"/>
            <a:r>
              <a:rPr kumimoji="1" lang="en-US" altLang="ja-JP" dirty="0"/>
              <a:t>3.10.</a:t>
            </a:r>
            <a:r>
              <a:rPr kumimoji="1" lang="ja-JP" altLang="en-US" dirty="0"/>
              <a:t>店舗ログイン</a:t>
            </a:r>
          </a:p>
          <a:p>
            <a:pPr lvl="1"/>
            <a:r>
              <a:rPr kumimoji="1" lang="en-US" altLang="ja-JP" dirty="0"/>
              <a:t>3.11.</a:t>
            </a:r>
            <a:r>
              <a:rPr kumimoji="1" lang="ja-JP" altLang="en-US" dirty="0"/>
              <a:t>店舗情報新規登録</a:t>
            </a:r>
          </a:p>
          <a:p>
            <a:pPr lvl="1"/>
            <a:r>
              <a:rPr kumimoji="1" lang="en-US" altLang="ja-JP" dirty="0"/>
              <a:t>3.12.</a:t>
            </a:r>
            <a:r>
              <a:rPr kumimoji="1" lang="ja-JP" altLang="en-US" dirty="0"/>
              <a:t>店舗情報更新</a:t>
            </a:r>
          </a:p>
          <a:p>
            <a:pPr lvl="1"/>
            <a:r>
              <a:rPr kumimoji="1" lang="en-US" altLang="ja-JP" dirty="0"/>
              <a:t>3.13.</a:t>
            </a:r>
            <a:r>
              <a:rPr kumimoji="1" lang="ja-JP" altLang="en-US" dirty="0"/>
              <a:t>店舗情報削除</a:t>
            </a:r>
          </a:p>
        </p:txBody>
      </p:sp>
      <p:sp>
        <p:nvSpPr>
          <p:cNvPr id="4" name="コンテンツ プレースホルダー 2">
            <a:extLst>
              <a:ext uri="{FF2B5EF4-FFF2-40B4-BE49-F238E27FC236}">
                <a16:creationId xmlns:a16="http://schemas.microsoft.com/office/drawing/2014/main" id="{5D2DFF88-EF2F-4FC5-9EA4-2107C5447D2B}"/>
              </a:ext>
            </a:extLst>
          </p:cNvPr>
          <p:cNvSpPr txBox="1">
            <a:spLocks/>
          </p:cNvSpPr>
          <p:nvPr/>
        </p:nvSpPr>
        <p:spPr>
          <a:xfrm>
            <a:off x="4252823" y="1825625"/>
            <a:ext cx="3414623" cy="43513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4.</a:t>
            </a:r>
            <a:r>
              <a:rPr lang="ja-JP" altLang="en-US" dirty="0"/>
              <a:t>機能概要</a:t>
            </a:r>
            <a:endParaRPr lang="en-US" altLang="ja-JP" dirty="0"/>
          </a:p>
          <a:p>
            <a:pPr lvl="1"/>
            <a:r>
              <a:rPr lang="en-US" altLang="ja-JP" dirty="0"/>
              <a:t>4.1.</a:t>
            </a:r>
            <a:r>
              <a:rPr lang="ja-JP" altLang="en-US" dirty="0"/>
              <a:t>利用者ログイン</a:t>
            </a:r>
            <a:endParaRPr lang="en-US" altLang="ja-JP" dirty="0"/>
          </a:p>
          <a:p>
            <a:pPr lvl="1"/>
            <a:r>
              <a:rPr lang="en-US" altLang="ja-JP" dirty="0"/>
              <a:t>4.2.</a:t>
            </a:r>
            <a:r>
              <a:rPr lang="ja-JP" altLang="en-US" dirty="0"/>
              <a:t>利用者情報新規登録</a:t>
            </a:r>
            <a:endParaRPr lang="en-US" altLang="ja-JP" dirty="0"/>
          </a:p>
          <a:p>
            <a:pPr lvl="1"/>
            <a:r>
              <a:rPr lang="en-US" altLang="ja-JP" dirty="0"/>
              <a:t>4.3.</a:t>
            </a:r>
            <a:r>
              <a:rPr lang="ja-JP" altLang="en-US" dirty="0"/>
              <a:t>パスワード変更</a:t>
            </a:r>
          </a:p>
          <a:p>
            <a:pPr lvl="1"/>
            <a:r>
              <a:rPr lang="en-US" altLang="ja-JP" dirty="0"/>
              <a:t>4.4.</a:t>
            </a:r>
            <a:r>
              <a:rPr lang="ja-JP" altLang="en-US" dirty="0"/>
              <a:t>利用者情報変更</a:t>
            </a:r>
          </a:p>
          <a:p>
            <a:pPr lvl="1"/>
            <a:r>
              <a:rPr lang="en-US" altLang="ja-JP" dirty="0"/>
              <a:t>4.5.</a:t>
            </a:r>
            <a:r>
              <a:rPr lang="ja-JP" altLang="en-US" dirty="0"/>
              <a:t>利用者ログアウト</a:t>
            </a:r>
          </a:p>
          <a:p>
            <a:pPr lvl="1"/>
            <a:r>
              <a:rPr lang="en-US" altLang="ja-JP" dirty="0"/>
              <a:t>4.6.</a:t>
            </a:r>
            <a:r>
              <a:rPr lang="ja-JP" altLang="en-US" dirty="0"/>
              <a:t>地図上店舗表示</a:t>
            </a:r>
          </a:p>
          <a:p>
            <a:pPr lvl="1"/>
            <a:r>
              <a:rPr lang="en-US" altLang="ja-JP" dirty="0"/>
              <a:t>4.7.</a:t>
            </a:r>
            <a:r>
              <a:rPr lang="ja-JP" altLang="en-US" dirty="0"/>
              <a:t>条件メール送信</a:t>
            </a:r>
          </a:p>
          <a:p>
            <a:pPr lvl="1"/>
            <a:r>
              <a:rPr lang="en-US" altLang="ja-JP" dirty="0"/>
              <a:t>4.8.</a:t>
            </a:r>
            <a:r>
              <a:rPr lang="ja-JP" altLang="en-US" dirty="0"/>
              <a:t>条件メール返信</a:t>
            </a:r>
          </a:p>
          <a:p>
            <a:pPr lvl="1"/>
            <a:r>
              <a:rPr lang="en-US" altLang="ja-JP" dirty="0"/>
              <a:t>4.9.</a:t>
            </a:r>
            <a:r>
              <a:rPr lang="ja-JP" altLang="en-US" dirty="0"/>
              <a:t>予約確定メール送信</a:t>
            </a:r>
          </a:p>
          <a:p>
            <a:pPr lvl="1"/>
            <a:r>
              <a:rPr lang="en-US" altLang="ja-JP" dirty="0"/>
              <a:t>4.10.</a:t>
            </a:r>
            <a:r>
              <a:rPr lang="ja-JP" altLang="en-US" dirty="0"/>
              <a:t>店舗ログイン</a:t>
            </a:r>
          </a:p>
          <a:p>
            <a:pPr lvl="1"/>
            <a:r>
              <a:rPr lang="en-US" altLang="ja-JP" dirty="0"/>
              <a:t>4.11.</a:t>
            </a:r>
            <a:r>
              <a:rPr lang="ja-JP" altLang="en-US" dirty="0"/>
              <a:t>店舗情報新規登録</a:t>
            </a:r>
          </a:p>
          <a:p>
            <a:pPr lvl="1"/>
            <a:r>
              <a:rPr lang="en-US" altLang="ja-JP" dirty="0"/>
              <a:t>4.12.</a:t>
            </a:r>
            <a:r>
              <a:rPr lang="ja-JP" altLang="en-US" dirty="0"/>
              <a:t>店舗情報更新</a:t>
            </a:r>
          </a:p>
          <a:p>
            <a:pPr lvl="1"/>
            <a:r>
              <a:rPr lang="en-US" altLang="ja-JP" dirty="0"/>
              <a:t>4.13.</a:t>
            </a:r>
            <a:r>
              <a:rPr lang="ja-JP" altLang="en-US" dirty="0"/>
              <a:t>店舗情報削除</a:t>
            </a:r>
            <a:endParaRPr kumimoji="1" lang="en-US" altLang="ja-JP" dirty="0"/>
          </a:p>
          <a:p>
            <a:r>
              <a:rPr lang="en-US" altLang="ja-JP" dirty="0"/>
              <a:t>5.</a:t>
            </a:r>
            <a:r>
              <a:rPr lang="ja-JP" altLang="en-US" dirty="0"/>
              <a:t>開発環境全体像</a:t>
            </a:r>
            <a:endParaRPr lang="en-US" altLang="ja-JP" dirty="0"/>
          </a:p>
          <a:p>
            <a:r>
              <a:rPr lang="en-US" altLang="ja-JP" dirty="0"/>
              <a:t>6.</a:t>
            </a:r>
            <a:r>
              <a:rPr lang="ja-JP" altLang="en-US" dirty="0"/>
              <a:t>システム全体像</a:t>
            </a:r>
            <a:endParaRPr lang="en-US" altLang="ja-JP" dirty="0"/>
          </a:p>
        </p:txBody>
      </p:sp>
      <p:sp>
        <p:nvSpPr>
          <p:cNvPr id="5" name="コンテンツ プレースホルダー 2">
            <a:extLst>
              <a:ext uri="{FF2B5EF4-FFF2-40B4-BE49-F238E27FC236}">
                <a16:creationId xmlns:a16="http://schemas.microsoft.com/office/drawing/2014/main" id="{340DE20D-6313-431E-B71A-9638C5EBEA03}"/>
              </a:ext>
            </a:extLst>
          </p:cNvPr>
          <p:cNvSpPr txBox="1">
            <a:spLocks/>
          </p:cNvSpPr>
          <p:nvPr/>
        </p:nvSpPr>
        <p:spPr>
          <a:xfrm>
            <a:off x="7939179" y="1825625"/>
            <a:ext cx="3414623" cy="43513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7.</a:t>
            </a:r>
            <a:r>
              <a:rPr lang="ja-JP" altLang="en-US" dirty="0"/>
              <a:t>非機能要件</a:t>
            </a:r>
            <a:endParaRPr lang="en-US" altLang="ja-JP" dirty="0"/>
          </a:p>
          <a:p>
            <a:pPr lvl="1"/>
            <a:r>
              <a:rPr lang="en-US" altLang="ja-JP" dirty="0"/>
              <a:t>7.1.</a:t>
            </a:r>
            <a:r>
              <a:rPr lang="ja-JP" altLang="en-US" dirty="0"/>
              <a:t>可用性</a:t>
            </a:r>
            <a:endParaRPr lang="en-US" altLang="ja-JP" dirty="0"/>
          </a:p>
          <a:p>
            <a:pPr lvl="1"/>
            <a:r>
              <a:rPr lang="en-US" altLang="ja-JP" dirty="0"/>
              <a:t>7.2.</a:t>
            </a:r>
            <a:r>
              <a:rPr lang="ja-JP" altLang="en-US" dirty="0"/>
              <a:t>性能</a:t>
            </a:r>
            <a:endParaRPr lang="en-US" altLang="ja-JP" dirty="0"/>
          </a:p>
          <a:p>
            <a:pPr lvl="1"/>
            <a:r>
              <a:rPr lang="en-US" altLang="ja-JP" dirty="0"/>
              <a:t>7.3.</a:t>
            </a:r>
            <a:r>
              <a:rPr lang="ja-JP" altLang="en-US" dirty="0"/>
              <a:t>拡張性</a:t>
            </a:r>
            <a:endParaRPr lang="en-US" altLang="ja-JP" dirty="0"/>
          </a:p>
          <a:p>
            <a:pPr lvl="1"/>
            <a:r>
              <a:rPr lang="en-US" altLang="ja-JP" dirty="0"/>
              <a:t>7.4.</a:t>
            </a:r>
            <a:r>
              <a:rPr lang="ja-JP" altLang="en-US" dirty="0"/>
              <a:t>運用保守性</a:t>
            </a:r>
            <a:endParaRPr lang="en-US" altLang="ja-JP" dirty="0"/>
          </a:p>
          <a:p>
            <a:pPr lvl="1"/>
            <a:r>
              <a:rPr lang="en-US" altLang="ja-JP" dirty="0"/>
              <a:t>7.5.</a:t>
            </a:r>
            <a:r>
              <a:rPr lang="ja-JP" altLang="en-US" dirty="0"/>
              <a:t>移行性</a:t>
            </a:r>
            <a:endParaRPr lang="en-US" altLang="ja-JP" dirty="0"/>
          </a:p>
          <a:p>
            <a:pPr lvl="1"/>
            <a:r>
              <a:rPr lang="en-US" altLang="ja-JP" dirty="0"/>
              <a:t>7.6.</a:t>
            </a:r>
            <a:r>
              <a:rPr lang="ja-JP" altLang="en-US" dirty="0"/>
              <a:t>環境</a:t>
            </a:r>
            <a:endParaRPr lang="en-US" altLang="ja-JP" dirty="0"/>
          </a:p>
          <a:p>
            <a:r>
              <a:rPr lang="en-US" altLang="ja-JP" dirty="0"/>
              <a:t>8.</a:t>
            </a:r>
            <a:r>
              <a:rPr lang="ja-JP" altLang="en-US" dirty="0"/>
              <a:t>課題</a:t>
            </a:r>
            <a:endParaRPr lang="en-US" altLang="ja-JP" dirty="0"/>
          </a:p>
          <a:p>
            <a:pPr lvl="1"/>
            <a:r>
              <a:rPr lang="en-US" altLang="ja-JP" dirty="0"/>
              <a:t>8.1.</a:t>
            </a:r>
            <a:r>
              <a:rPr lang="ja-JP" altLang="en-US" dirty="0"/>
              <a:t>フロントエンド</a:t>
            </a:r>
            <a:endParaRPr lang="en-US" altLang="ja-JP" dirty="0"/>
          </a:p>
          <a:p>
            <a:pPr lvl="1"/>
            <a:r>
              <a:rPr lang="en-US" altLang="ja-JP" dirty="0"/>
              <a:t>8.2.</a:t>
            </a:r>
            <a:r>
              <a:rPr lang="ja-JP" altLang="en-US" dirty="0"/>
              <a:t>サーバーサイド</a:t>
            </a:r>
            <a:endParaRPr lang="en-US" altLang="ja-JP" dirty="0"/>
          </a:p>
          <a:p>
            <a:pPr lvl="1"/>
            <a:r>
              <a:rPr lang="en-US" altLang="ja-JP" dirty="0"/>
              <a:t>8.3.</a:t>
            </a:r>
            <a:r>
              <a:rPr lang="ja-JP" altLang="en-US" dirty="0"/>
              <a:t>通知仕様</a:t>
            </a:r>
            <a:endParaRPr lang="en-US" altLang="ja-JP" dirty="0"/>
          </a:p>
          <a:p>
            <a:pPr lvl="1"/>
            <a:r>
              <a:rPr lang="en-US" altLang="ja-JP" dirty="0"/>
              <a:t>8.4.</a:t>
            </a:r>
            <a:r>
              <a:rPr lang="ja-JP" altLang="en-US" dirty="0"/>
              <a:t>営業側面</a:t>
            </a:r>
            <a:endParaRPr lang="en-US" altLang="ja-JP" dirty="0"/>
          </a:p>
          <a:p>
            <a:r>
              <a:rPr lang="en-US" altLang="ja-JP" dirty="0"/>
              <a:t>9.</a:t>
            </a:r>
            <a:r>
              <a:rPr kumimoji="1" lang="ja-JP" altLang="en-US" dirty="0"/>
              <a:t>参考</a:t>
            </a:r>
            <a:r>
              <a:rPr kumimoji="1" lang="en-US" altLang="ja-JP" dirty="0"/>
              <a:t>-</a:t>
            </a:r>
            <a:r>
              <a:rPr lang="ja-JP" altLang="en-US" dirty="0"/>
              <a:t>使用外部</a:t>
            </a:r>
            <a:r>
              <a:rPr lang="en-US" altLang="ja-JP" dirty="0"/>
              <a:t>API</a:t>
            </a:r>
            <a:r>
              <a:rPr kumimoji="1" lang="en-US" altLang="ja-JP" dirty="0"/>
              <a:t>- </a:t>
            </a:r>
          </a:p>
          <a:p>
            <a:r>
              <a:rPr lang="en-US" altLang="ja-JP" dirty="0"/>
              <a:t>10.</a:t>
            </a:r>
            <a:r>
              <a:rPr lang="ja-JP" altLang="en-US" dirty="0"/>
              <a:t>デモ機</a:t>
            </a:r>
            <a:endParaRPr lang="en-US" altLang="ja-JP" dirty="0"/>
          </a:p>
          <a:p>
            <a:pPr lvl="1"/>
            <a:r>
              <a:rPr lang="en-US" altLang="ja-JP" dirty="0"/>
              <a:t>9.1.</a:t>
            </a:r>
            <a:r>
              <a:rPr lang="ja-JP" altLang="en-US" dirty="0"/>
              <a:t>概要</a:t>
            </a:r>
            <a:endParaRPr lang="en-US" altLang="ja-JP" dirty="0"/>
          </a:p>
          <a:p>
            <a:pPr lvl="1"/>
            <a:r>
              <a:rPr lang="en-US" altLang="ja-JP" dirty="0"/>
              <a:t>9.2.</a:t>
            </a:r>
            <a:r>
              <a:rPr lang="ja-JP" altLang="en-US" dirty="0"/>
              <a:t>残課題</a:t>
            </a:r>
            <a:endParaRPr lang="en-US" altLang="ja-JP" dirty="0"/>
          </a:p>
        </p:txBody>
      </p:sp>
    </p:spTree>
    <p:extLst>
      <p:ext uri="{BB962C8B-B14F-4D97-AF65-F5344CB8AC3E}">
        <p14:creationId xmlns:p14="http://schemas.microsoft.com/office/powerpoint/2010/main" val="4210716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9C91BE-5CCE-48F8-8071-293AC92A3D97}"/>
              </a:ext>
            </a:extLst>
          </p:cNvPr>
          <p:cNvSpPr>
            <a:spLocks noGrp="1"/>
          </p:cNvSpPr>
          <p:nvPr>
            <p:ph type="title"/>
          </p:nvPr>
        </p:nvSpPr>
        <p:spPr/>
        <p:txBody>
          <a:bodyPr/>
          <a:lstStyle/>
          <a:p>
            <a:r>
              <a:rPr kumimoji="1" lang="ja-JP" altLang="en-US" dirty="0"/>
              <a:t>４</a:t>
            </a:r>
            <a:r>
              <a:rPr kumimoji="1" lang="en-US" altLang="ja-JP" dirty="0"/>
              <a:t>.</a:t>
            </a:r>
            <a:r>
              <a:rPr kumimoji="1" lang="ja-JP" altLang="en-US" dirty="0"/>
              <a:t>１２</a:t>
            </a:r>
            <a:r>
              <a:rPr kumimoji="1" lang="en-US" altLang="ja-JP" dirty="0"/>
              <a:t>.</a:t>
            </a:r>
            <a:r>
              <a:rPr kumimoji="1" lang="ja-JP" altLang="en-US" dirty="0"/>
              <a:t>機能概要</a:t>
            </a:r>
            <a:r>
              <a:rPr kumimoji="1" lang="en-US" altLang="ja-JP" dirty="0"/>
              <a:t>-</a:t>
            </a:r>
            <a:r>
              <a:rPr kumimoji="1" lang="ja-JP" altLang="en-US" dirty="0"/>
              <a:t>店舗情報更新</a:t>
            </a:r>
            <a:r>
              <a:rPr kumimoji="1" lang="en-US" altLang="ja-JP" dirty="0"/>
              <a:t>-</a:t>
            </a:r>
            <a:endParaRPr kumimoji="1" lang="ja-JP" altLang="en-US" dirty="0"/>
          </a:p>
        </p:txBody>
      </p:sp>
      <p:pic>
        <p:nvPicPr>
          <p:cNvPr id="5" name="コンテンツ プレースホルダー 4">
            <a:extLst>
              <a:ext uri="{FF2B5EF4-FFF2-40B4-BE49-F238E27FC236}">
                <a16:creationId xmlns:a16="http://schemas.microsoft.com/office/drawing/2014/main" id="{28F1FC66-1AB5-4A88-BCC1-49FF43AC314B}"/>
              </a:ext>
            </a:extLst>
          </p:cNvPr>
          <p:cNvPicPr>
            <a:picLocks noGrp="1" noChangeAspect="1"/>
          </p:cNvPicPr>
          <p:nvPr>
            <p:ph idx="1"/>
          </p:nvPr>
        </p:nvPicPr>
        <p:blipFill>
          <a:blip r:embed="rId2"/>
          <a:stretch>
            <a:fillRect/>
          </a:stretch>
        </p:blipFill>
        <p:spPr>
          <a:xfrm>
            <a:off x="838200" y="3225678"/>
            <a:ext cx="3006126" cy="1578217"/>
          </a:xfrm>
        </p:spPr>
      </p:pic>
      <p:pic>
        <p:nvPicPr>
          <p:cNvPr id="7" name="図 6">
            <a:extLst>
              <a:ext uri="{FF2B5EF4-FFF2-40B4-BE49-F238E27FC236}">
                <a16:creationId xmlns:a16="http://schemas.microsoft.com/office/drawing/2014/main" id="{E6C44763-96CA-4A42-BF6A-38C92A3BB3E9}"/>
              </a:ext>
            </a:extLst>
          </p:cNvPr>
          <p:cNvPicPr>
            <a:picLocks noChangeAspect="1"/>
          </p:cNvPicPr>
          <p:nvPr/>
        </p:nvPicPr>
        <p:blipFill>
          <a:blip r:embed="rId3"/>
          <a:stretch>
            <a:fillRect/>
          </a:stretch>
        </p:blipFill>
        <p:spPr>
          <a:xfrm>
            <a:off x="838200" y="4983480"/>
            <a:ext cx="3006126" cy="1578217"/>
          </a:xfrm>
          <a:prstGeom prst="rect">
            <a:avLst/>
          </a:prstGeom>
        </p:spPr>
      </p:pic>
      <p:pic>
        <p:nvPicPr>
          <p:cNvPr id="9" name="図 8">
            <a:extLst>
              <a:ext uri="{FF2B5EF4-FFF2-40B4-BE49-F238E27FC236}">
                <a16:creationId xmlns:a16="http://schemas.microsoft.com/office/drawing/2014/main" id="{D3830C1F-CFD3-4FCF-9AFD-71D503AB910B}"/>
              </a:ext>
            </a:extLst>
          </p:cNvPr>
          <p:cNvPicPr>
            <a:picLocks noChangeAspect="1"/>
          </p:cNvPicPr>
          <p:nvPr/>
        </p:nvPicPr>
        <p:blipFill>
          <a:blip r:embed="rId4"/>
          <a:stretch>
            <a:fillRect/>
          </a:stretch>
        </p:blipFill>
        <p:spPr>
          <a:xfrm>
            <a:off x="4034133" y="5049985"/>
            <a:ext cx="3006130" cy="1578218"/>
          </a:xfrm>
          <a:prstGeom prst="rect">
            <a:avLst/>
          </a:prstGeom>
        </p:spPr>
      </p:pic>
      <p:pic>
        <p:nvPicPr>
          <p:cNvPr id="10" name="図 9">
            <a:extLst>
              <a:ext uri="{FF2B5EF4-FFF2-40B4-BE49-F238E27FC236}">
                <a16:creationId xmlns:a16="http://schemas.microsoft.com/office/drawing/2014/main" id="{8BDDA503-E056-4DD2-87CA-60BF967F76E7}"/>
              </a:ext>
            </a:extLst>
          </p:cNvPr>
          <p:cNvPicPr>
            <a:picLocks noChangeAspect="1"/>
          </p:cNvPicPr>
          <p:nvPr/>
        </p:nvPicPr>
        <p:blipFill>
          <a:blip r:embed="rId5"/>
          <a:stretch>
            <a:fillRect/>
          </a:stretch>
        </p:blipFill>
        <p:spPr>
          <a:xfrm>
            <a:off x="838200" y="1530744"/>
            <a:ext cx="3006126" cy="1578216"/>
          </a:xfrm>
          <a:prstGeom prst="rect">
            <a:avLst/>
          </a:prstGeom>
        </p:spPr>
      </p:pic>
      <p:graphicFrame>
        <p:nvGraphicFramePr>
          <p:cNvPr id="13" name="表 4">
            <a:extLst>
              <a:ext uri="{FF2B5EF4-FFF2-40B4-BE49-F238E27FC236}">
                <a16:creationId xmlns:a16="http://schemas.microsoft.com/office/drawing/2014/main" id="{AAB9FB5E-8C14-4E17-BDA5-CF258C31711C}"/>
              </a:ext>
            </a:extLst>
          </p:cNvPr>
          <p:cNvGraphicFramePr>
            <a:graphicFrameLocks/>
          </p:cNvGraphicFramePr>
          <p:nvPr>
            <p:extLst>
              <p:ext uri="{D42A27DB-BD31-4B8C-83A1-F6EECF244321}">
                <p14:modId xmlns:p14="http://schemas.microsoft.com/office/powerpoint/2010/main" val="29672799"/>
              </p:ext>
            </p:extLst>
          </p:nvPr>
        </p:nvGraphicFramePr>
        <p:xfrm>
          <a:off x="4034133" y="1536188"/>
          <a:ext cx="7387400" cy="3420169"/>
        </p:xfrm>
        <a:graphic>
          <a:graphicData uri="http://schemas.openxmlformats.org/drawingml/2006/table">
            <a:tbl>
              <a:tblPr firstRow="1" bandRow="1">
                <a:tableStyleId>{5C22544A-7EE6-4342-B048-85BDC9FD1C3A}</a:tableStyleId>
              </a:tblPr>
              <a:tblGrid>
                <a:gridCol w="1147467">
                  <a:extLst>
                    <a:ext uri="{9D8B030D-6E8A-4147-A177-3AD203B41FA5}">
                      <a16:colId xmlns:a16="http://schemas.microsoft.com/office/drawing/2014/main" val="525911059"/>
                    </a:ext>
                  </a:extLst>
                </a:gridCol>
                <a:gridCol w="2751667">
                  <a:extLst>
                    <a:ext uri="{9D8B030D-6E8A-4147-A177-3AD203B41FA5}">
                      <a16:colId xmlns:a16="http://schemas.microsoft.com/office/drawing/2014/main" val="1226151709"/>
                    </a:ext>
                  </a:extLst>
                </a:gridCol>
                <a:gridCol w="2795971">
                  <a:extLst>
                    <a:ext uri="{9D8B030D-6E8A-4147-A177-3AD203B41FA5}">
                      <a16:colId xmlns:a16="http://schemas.microsoft.com/office/drawing/2014/main" val="2564370951"/>
                    </a:ext>
                  </a:extLst>
                </a:gridCol>
                <a:gridCol w="692295">
                  <a:extLst>
                    <a:ext uri="{9D8B030D-6E8A-4147-A177-3AD203B41FA5}">
                      <a16:colId xmlns:a16="http://schemas.microsoft.com/office/drawing/2014/main" val="3147573942"/>
                    </a:ext>
                  </a:extLst>
                </a:gridCol>
              </a:tblGrid>
              <a:tr h="0">
                <a:tc>
                  <a:txBody>
                    <a:bodyPr/>
                    <a:lstStyle/>
                    <a:p>
                      <a:r>
                        <a:rPr kumimoji="1" lang="ja-JP" altLang="en-US" dirty="0"/>
                        <a:t>機能</a:t>
                      </a:r>
                    </a:p>
                  </a:txBody>
                  <a:tcPr/>
                </a:tc>
                <a:tc>
                  <a:txBody>
                    <a:bodyPr/>
                    <a:lstStyle/>
                    <a:p>
                      <a:r>
                        <a:rPr kumimoji="1" lang="ja-JP" altLang="en-US" dirty="0"/>
                        <a:t>操作</a:t>
                      </a:r>
                    </a:p>
                  </a:txBody>
                  <a:tcPr/>
                </a:tc>
                <a:tc>
                  <a:txBody>
                    <a:bodyPr/>
                    <a:lstStyle/>
                    <a:p>
                      <a:r>
                        <a:rPr kumimoji="1" lang="ja-JP" altLang="en-US" dirty="0"/>
                        <a:t>概要</a:t>
                      </a:r>
                    </a:p>
                  </a:txBody>
                  <a:tcPr/>
                </a:tc>
                <a:tc>
                  <a:txBody>
                    <a:bodyPr/>
                    <a:lstStyle/>
                    <a:p>
                      <a:r>
                        <a:rPr kumimoji="1" lang="ja-JP" altLang="en-US" dirty="0"/>
                        <a:t>備考</a:t>
                      </a:r>
                    </a:p>
                  </a:txBody>
                  <a:tcPr/>
                </a:tc>
                <a:extLst>
                  <a:ext uri="{0D108BD9-81ED-4DB2-BD59-A6C34878D82A}">
                    <a16:rowId xmlns:a16="http://schemas.microsoft.com/office/drawing/2014/main" val="485833757"/>
                  </a:ext>
                </a:extLst>
              </a:tr>
              <a:tr h="0">
                <a:tc>
                  <a:txBody>
                    <a:bodyPr/>
                    <a:lstStyle/>
                    <a:p>
                      <a:r>
                        <a:rPr kumimoji="1" lang="ja-JP" altLang="en-US" sz="1000" dirty="0"/>
                        <a:t>店舗情報更新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変更対象の各店舗の情報変更を押下する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t>DB</a:t>
                      </a:r>
                      <a:r>
                        <a:rPr kumimoji="1" lang="ja-JP" altLang="en-US" sz="1000" dirty="0"/>
                        <a:t>に登録されている店舗情報がテキストボックスに表示される</a:t>
                      </a:r>
                    </a:p>
                  </a:txBody>
                  <a:tcPr/>
                </a:tc>
                <a:tc>
                  <a:txBody>
                    <a:bodyPr/>
                    <a:lstStyle/>
                    <a:p>
                      <a:endParaRPr kumimoji="1" lang="ja-JP" altLang="en-US" sz="1000" dirty="0"/>
                    </a:p>
                  </a:txBody>
                  <a:tcPr/>
                </a:tc>
                <a:extLst>
                  <a:ext uri="{0D108BD9-81ED-4DB2-BD59-A6C34878D82A}">
                    <a16:rowId xmlns:a16="http://schemas.microsoft.com/office/drawing/2014/main" val="2739210622"/>
                  </a:ext>
                </a:extLst>
              </a:tr>
              <a:tr h="202749">
                <a:tc>
                  <a:txBody>
                    <a:bodyPr/>
                    <a:lstStyle/>
                    <a:p>
                      <a:r>
                        <a:rPr kumimoji="1" lang="ja-JP" altLang="en-US" sz="1000" dirty="0"/>
                        <a:t>店舗情報更新成功</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変更対象の項目を変更して変更押下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「店舗情報変更成功」アラートが出て一覧に変更後の店舗が追加されて表示される</a:t>
                      </a:r>
                    </a:p>
                  </a:txBody>
                  <a:tcPr/>
                </a:tc>
                <a:tc>
                  <a:txBody>
                    <a:bodyPr/>
                    <a:lstStyle/>
                    <a:p>
                      <a:endParaRPr kumimoji="1" lang="ja-JP" altLang="en-US" sz="1000" dirty="0"/>
                    </a:p>
                  </a:txBody>
                  <a:tcPr/>
                </a:tc>
                <a:extLst>
                  <a:ext uri="{0D108BD9-81ED-4DB2-BD59-A6C34878D82A}">
                    <a16:rowId xmlns:a16="http://schemas.microsoft.com/office/drawing/2014/main" val="3976884164"/>
                  </a:ext>
                </a:extLst>
              </a:tr>
              <a:tr h="292354">
                <a:tc>
                  <a:txBody>
                    <a:bodyPr/>
                    <a:lstStyle/>
                    <a:p>
                      <a:r>
                        <a:rPr kumimoji="1" lang="ja-JP" altLang="en-US" sz="1000" dirty="0"/>
                        <a:t>店舗情報更新失敗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メールアドレスが自身のメールアドレス以外で存在している値を入力して変更押下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「店舗情報変更失敗」アラートが出てログイン状態に遷移する</a:t>
                      </a:r>
                    </a:p>
                  </a:txBody>
                  <a:tcPr/>
                </a:tc>
                <a:tc>
                  <a:txBody>
                    <a:bodyPr/>
                    <a:lstStyle/>
                    <a:p>
                      <a:endParaRPr kumimoji="1" lang="ja-JP" altLang="en-US" sz="1000" dirty="0"/>
                    </a:p>
                  </a:txBody>
                  <a:tcPr/>
                </a:tc>
                <a:extLst>
                  <a:ext uri="{0D108BD9-81ED-4DB2-BD59-A6C34878D82A}">
                    <a16:rowId xmlns:a16="http://schemas.microsoft.com/office/drawing/2014/main" val="1622171500"/>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err="1"/>
                        <a:t>Store_id</a:t>
                      </a:r>
                      <a:r>
                        <a:rPr kumimoji="1" lang="ja-JP" altLang="en-US" sz="1000" dirty="0"/>
                        <a:t>入力規制</a:t>
                      </a:r>
                    </a:p>
                  </a:txBody>
                  <a:tcPr/>
                </a:tc>
                <a:tc>
                  <a:txBody>
                    <a:bodyPr/>
                    <a:lstStyle/>
                    <a:p>
                      <a:r>
                        <a:rPr kumimoji="1" lang="ja-JP" altLang="en-US" sz="1000" dirty="0"/>
                        <a:t>半角英数字以外の文字を入力する</a:t>
                      </a:r>
                    </a:p>
                  </a:txBody>
                  <a:tcPr/>
                </a:tc>
                <a:tc>
                  <a:txBody>
                    <a:bodyPr/>
                    <a:lstStyle/>
                    <a:p>
                      <a:r>
                        <a:rPr kumimoji="1" lang="en-US" altLang="ja-JP" sz="1000" dirty="0" err="1"/>
                        <a:t>Store_id</a:t>
                      </a:r>
                      <a:r>
                        <a:rPr kumimoji="1" lang="ja-JP" altLang="en-US" sz="1000" dirty="0"/>
                        <a:t>テキストボックスは入力できない</a:t>
                      </a:r>
                      <a:r>
                        <a:rPr kumimoji="1" lang="en-US" altLang="ja-JP" sz="1000" dirty="0"/>
                        <a:t>(</a:t>
                      </a:r>
                      <a:r>
                        <a:rPr kumimoji="1" lang="ja-JP" altLang="en-US" sz="1000" dirty="0"/>
                        <a:t>変更不可</a:t>
                      </a:r>
                      <a:r>
                        <a:rPr kumimoji="1" lang="en-US" altLang="ja-JP" sz="1000" dirty="0"/>
                        <a:t>)</a:t>
                      </a:r>
                      <a:endParaRPr kumimoji="1" lang="ja-JP" altLang="en-US" sz="1000" dirty="0"/>
                    </a:p>
                  </a:txBody>
                  <a:tcPr/>
                </a:tc>
                <a:tc>
                  <a:txBody>
                    <a:bodyPr/>
                    <a:lstStyle/>
                    <a:p>
                      <a:endParaRPr kumimoji="1" lang="ja-JP" altLang="en-US" sz="1000" dirty="0"/>
                    </a:p>
                  </a:txBody>
                  <a:tcPr/>
                </a:tc>
                <a:extLst>
                  <a:ext uri="{0D108BD9-81ED-4DB2-BD59-A6C34878D82A}">
                    <a16:rowId xmlns:a16="http://schemas.microsoft.com/office/drawing/2014/main" val="2940595508"/>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電話番号入力規制</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半角数字以外の文字を入力する</a:t>
                      </a:r>
                    </a:p>
                  </a:txBody>
                  <a:tcPr/>
                </a:tc>
                <a:tc>
                  <a:txBody>
                    <a:bodyPr/>
                    <a:lstStyle/>
                    <a:p>
                      <a:r>
                        <a:rPr kumimoji="1" lang="ja-JP" altLang="en-US" sz="1000" dirty="0"/>
                        <a:t>電話番号テキストボックスは半角数字以外の文字は入力できない</a:t>
                      </a:r>
                    </a:p>
                  </a:txBody>
                  <a:tcPr/>
                </a:tc>
                <a:tc>
                  <a:txBody>
                    <a:bodyPr/>
                    <a:lstStyle/>
                    <a:p>
                      <a:endParaRPr kumimoji="1" lang="ja-JP" altLang="en-US" sz="1000" dirty="0"/>
                    </a:p>
                  </a:txBody>
                  <a:tcPr/>
                </a:tc>
                <a:extLst>
                  <a:ext uri="{0D108BD9-81ED-4DB2-BD59-A6C34878D82A}">
                    <a16:rowId xmlns:a16="http://schemas.microsoft.com/office/drawing/2014/main" val="1582456159"/>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メールアドレス入力規制</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半角英数字以外の文字を入力する</a:t>
                      </a:r>
                    </a:p>
                  </a:txBody>
                  <a:tcPr/>
                </a:tc>
                <a:tc>
                  <a:txBody>
                    <a:bodyPr/>
                    <a:lstStyle/>
                    <a:p>
                      <a:r>
                        <a:rPr kumimoji="1" lang="ja-JP" altLang="en-US" sz="1000" dirty="0"/>
                        <a:t>メールアドレステキストボックスは半角英数字以外の文字は入力できない</a:t>
                      </a:r>
                    </a:p>
                  </a:txBody>
                  <a:tcPr/>
                </a:tc>
                <a:tc>
                  <a:txBody>
                    <a:bodyPr/>
                    <a:lstStyle/>
                    <a:p>
                      <a:endParaRPr kumimoji="1" lang="ja-JP" altLang="en-US" sz="1000" dirty="0"/>
                    </a:p>
                  </a:txBody>
                  <a:tcPr/>
                </a:tc>
                <a:extLst>
                  <a:ext uri="{0D108BD9-81ED-4DB2-BD59-A6C34878D82A}">
                    <a16:rowId xmlns:a16="http://schemas.microsoft.com/office/drawing/2014/main" val="1982233417"/>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必要項目未入力</a:t>
                      </a:r>
                    </a:p>
                  </a:txBody>
                  <a:tcPr/>
                </a:tc>
                <a:tc>
                  <a:txBody>
                    <a:bodyPr/>
                    <a:lstStyle/>
                    <a:p>
                      <a:r>
                        <a:rPr kumimoji="1" lang="ja-JP" altLang="en-US" sz="1000" dirty="0"/>
                        <a:t>必要項目を未入力で登録押下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kern="1200" dirty="0">
                          <a:solidFill>
                            <a:schemeClr val="dk1"/>
                          </a:solidFill>
                          <a:effectLst/>
                          <a:latin typeface="+mn-lt"/>
                          <a:ea typeface="+mn-ea"/>
                          <a:cs typeface="+mn-cs"/>
                        </a:rPr>
                        <a:t>「すべての必須フィールドに入力してください。」と警告</a:t>
                      </a:r>
                      <a:endParaRPr kumimoji="1" lang="ja-JP" altLang="en-US" sz="1000" dirty="0"/>
                    </a:p>
                  </a:txBody>
                  <a:tcPr/>
                </a:tc>
                <a:tc>
                  <a:txBody>
                    <a:bodyPr/>
                    <a:lstStyle/>
                    <a:p>
                      <a:endParaRPr kumimoji="1" lang="ja-JP" altLang="en-US" sz="1000" dirty="0"/>
                    </a:p>
                  </a:txBody>
                  <a:tcPr/>
                </a:tc>
                <a:extLst>
                  <a:ext uri="{0D108BD9-81ED-4DB2-BD59-A6C34878D82A}">
                    <a16:rowId xmlns:a16="http://schemas.microsoft.com/office/drawing/2014/main" val="4171865515"/>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キャンセル</a:t>
                      </a:r>
                    </a:p>
                  </a:txBody>
                  <a:tcPr/>
                </a:tc>
                <a:tc>
                  <a:txBody>
                    <a:bodyPr/>
                    <a:lstStyle/>
                    <a:p>
                      <a:r>
                        <a:rPr kumimoji="1" lang="ja-JP" altLang="en-US" sz="1000" dirty="0"/>
                        <a:t>キャンセルボタン押下</a:t>
                      </a:r>
                    </a:p>
                  </a:txBody>
                  <a:tcPr/>
                </a:tc>
                <a:tc>
                  <a:txBody>
                    <a:bodyPr/>
                    <a:lstStyle/>
                    <a:p>
                      <a:r>
                        <a:rPr kumimoji="1" lang="ja-JP" altLang="en-US" sz="1000" dirty="0"/>
                        <a:t>店舗情報更新フォームを閉じる</a:t>
                      </a:r>
                    </a:p>
                  </a:txBody>
                  <a:tcPr/>
                </a:tc>
                <a:tc>
                  <a:txBody>
                    <a:bodyPr/>
                    <a:lstStyle/>
                    <a:p>
                      <a:endParaRPr kumimoji="1" lang="ja-JP" altLang="en-US" sz="1000" dirty="0"/>
                    </a:p>
                  </a:txBody>
                  <a:tcPr/>
                </a:tc>
                <a:extLst>
                  <a:ext uri="{0D108BD9-81ED-4DB2-BD59-A6C34878D82A}">
                    <a16:rowId xmlns:a16="http://schemas.microsoft.com/office/drawing/2014/main" val="2400471384"/>
                  </a:ext>
                </a:extLst>
              </a:tr>
            </a:tbl>
          </a:graphicData>
        </a:graphic>
      </p:graphicFrame>
    </p:spTree>
    <p:extLst>
      <p:ext uri="{BB962C8B-B14F-4D97-AF65-F5344CB8AC3E}">
        <p14:creationId xmlns:p14="http://schemas.microsoft.com/office/powerpoint/2010/main" val="314331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8B9924-98D0-40D5-B42F-93F1785F73D5}"/>
              </a:ext>
            </a:extLst>
          </p:cNvPr>
          <p:cNvSpPr>
            <a:spLocks noGrp="1"/>
          </p:cNvSpPr>
          <p:nvPr>
            <p:ph type="title"/>
          </p:nvPr>
        </p:nvSpPr>
        <p:spPr/>
        <p:txBody>
          <a:bodyPr/>
          <a:lstStyle/>
          <a:p>
            <a:r>
              <a:rPr kumimoji="1" lang="ja-JP" altLang="en-US" dirty="0"/>
              <a:t>４</a:t>
            </a:r>
            <a:r>
              <a:rPr kumimoji="1" lang="en-US" altLang="ja-JP" dirty="0"/>
              <a:t>.</a:t>
            </a:r>
            <a:r>
              <a:rPr kumimoji="1" lang="ja-JP" altLang="en-US" dirty="0"/>
              <a:t>１３</a:t>
            </a:r>
            <a:r>
              <a:rPr kumimoji="1" lang="en-US" altLang="ja-JP" dirty="0"/>
              <a:t>.</a:t>
            </a:r>
            <a:r>
              <a:rPr kumimoji="1" lang="ja-JP" altLang="en-US" dirty="0"/>
              <a:t>機能概要</a:t>
            </a:r>
            <a:r>
              <a:rPr kumimoji="1" lang="en-US" altLang="ja-JP" dirty="0"/>
              <a:t>-</a:t>
            </a:r>
            <a:r>
              <a:rPr kumimoji="1" lang="ja-JP" altLang="en-US" dirty="0"/>
              <a:t>店舗情報削除</a:t>
            </a:r>
            <a:r>
              <a:rPr kumimoji="1" lang="en-US" altLang="ja-JP" dirty="0"/>
              <a:t>-</a:t>
            </a:r>
            <a:endParaRPr kumimoji="1" lang="ja-JP" altLang="en-US" dirty="0"/>
          </a:p>
        </p:txBody>
      </p:sp>
      <p:pic>
        <p:nvPicPr>
          <p:cNvPr id="7" name="図 6">
            <a:extLst>
              <a:ext uri="{FF2B5EF4-FFF2-40B4-BE49-F238E27FC236}">
                <a16:creationId xmlns:a16="http://schemas.microsoft.com/office/drawing/2014/main" id="{8A3B3093-BB8C-452E-A6C2-1AB9CADF1649}"/>
              </a:ext>
            </a:extLst>
          </p:cNvPr>
          <p:cNvPicPr>
            <a:picLocks noChangeAspect="1"/>
          </p:cNvPicPr>
          <p:nvPr/>
        </p:nvPicPr>
        <p:blipFill>
          <a:blip r:embed="rId2"/>
          <a:stretch>
            <a:fillRect/>
          </a:stretch>
        </p:blipFill>
        <p:spPr>
          <a:xfrm>
            <a:off x="838200" y="1800755"/>
            <a:ext cx="2907896" cy="1526645"/>
          </a:xfrm>
          <a:prstGeom prst="rect">
            <a:avLst/>
          </a:prstGeom>
        </p:spPr>
      </p:pic>
      <p:pic>
        <p:nvPicPr>
          <p:cNvPr id="9" name="図 8">
            <a:extLst>
              <a:ext uri="{FF2B5EF4-FFF2-40B4-BE49-F238E27FC236}">
                <a16:creationId xmlns:a16="http://schemas.microsoft.com/office/drawing/2014/main" id="{44930475-C72D-487A-B605-CC472D5D2DA0}"/>
              </a:ext>
            </a:extLst>
          </p:cNvPr>
          <p:cNvPicPr>
            <a:picLocks noChangeAspect="1"/>
          </p:cNvPicPr>
          <p:nvPr/>
        </p:nvPicPr>
        <p:blipFill>
          <a:blip r:embed="rId3"/>
          <a:stretch>
            <a:fillRect/>
          </a:stretch>
        </p:blipFill>
        <p:spPr>
          <a:xfrm>
            <a:off x="838197" y="3424034"/>
            <a:ext cx="2907896" cy="1526645"/>
          </a:xfrm>
          <a:prstGeom prst="rect">
            <a:avLst/>
          </a:prstGeom>
        </p:spPr>
      </p:pic>
      <p:pic>
        <p:nvPicPr>
          <p:cNvPr id="11" name="図 10">
            <a:extLst>
              <a:ext uri="{FF2B5EF4-FFF2-40B4-BE49-F238E27FC236}">
                <a16:creationId xmlns:a16="http://schemas.microsoft.com/office/drawing/2014/main" id="{D9E1A6CE-B448-45AA-83FB-7FC46D284310}"/>
              </a:ext>
            </a:extLst>
          </p:cNvPr>
          <p:cNvPicPr>
            <a:picLocks noChangeAspect="1"/>
          </p:cNvPicPr>
          <p:nvPr/>
        </p:nvPicPr>
        <p:blipFill>
          <a:blip r:embed="rId4"/>
          <a:stretch>
            <a:fillRect/>
          </a:stretch>
        </p:blipFill>
        <p:spPr>
          <a:xfrm>
            <a:off x="838199" y="5047313"/>
            <a:ext cx="2907894" cy="1526645"/>
          </a:xfrm>
          <a:prstGeom prst="rect">
            <a:avLst/>
          </a:prstGeom>
        </p:spPr>
      </p:pic>
      <p:pic>
        <p:nvPicPr>
          <p:cNvPr id="13" name="図 12">
            <a:extLst>
              <a:ext uri="{FF2B5EF4-FFF2-40B4-BE49-F238E27FC236}">
                <a16:creationId xmlns:a16="http://schemas.microsoft.com/office/drawing/2014/main" id="{8F5E0034-E973-4289-BFCF-B4B1CE28062E}"/>
              </a:ext>
            </a:extLst>
          </p:cNvPr>
          <p:cNvPicPr>
            <a:picLocks noChangeAspect="1"/>
          </p:cNvPicPr>
          <p:nvPr/>
        </p:nvPicPr>
        <p:blipFill>
          <a:blip r:embed="rId5"/>
          <a:stretch>
            <a:fillRect/>
          </a:stretch>
        </p:blipFill>
        <p:spPr>
          <a:xfrm>
            <a:off x="3979334" y="5047312"/>
            <a:ext cx="2907894" cy="1526645"/>
          </a:xfrm>
          <a:prstGeom prst="rect">
            <a:avLst/>
          </a:prstGeom>
        </p:spPr>
      </p:pic>
      <p:graphicFrame>
        <p:nvGraphicFramePr>
          <p:cNvPr id="15" name="表 4">
            <a:extLst>
              <a:ext uri="{FF2B5EF4-FFF2-40B4-BE49-F238E27FC236}">
                <a16:creationId xmlns:a16="http://schemas.microsoft.com/office/drawing/2014/main" id="{12C71033-8433-4D43-9F34-30B025CE54AD}"/>
              </a:ext>
            </a:extLst>
          </p:cNvPr>
          <p:cNvGraphicFramePr>
            <a:graphicFrameLocks/>
          </p:cNvGraphicFramePr>
          <p:nvPr>
            <p:extLst>
              <p:ext uri="{D42A27DB-BD31-4B8C-83A1-F6EECF244321}">
                <p14:modId xmlns:p14="http://schemas.microsoft.com/office/powerpoint/2010/main" val="1359866453"/>
              </p:ext>
            </p:extLst>
          </p:nvPr>
        </p:nvGraphicFramePr>
        <p:xfrm>
          <a:off x="4118800" y="2264321"/>
          <a:ext cx="7387400" cy="1682809"/>
        </p:xfrm>
        <a:graphic>
          <a:graphicData uri="http://schemas.openxmlformats.org/drawingml/2006/table">
            <a:tbl>
              <a:tblPr firstRow="1" bandRow="1">
                <a:tableStyleId>{5C22544A-7EE6-4342-B048-85BDC9FD1C3A}</a:tableStyleId>
              </a:tblPr>
              <a:tblGrid>
                <a:gridCol w="1147467">
                  <a:extLst>
                    <a:ext uri="{9D8B030D-6E8A-4147-A177-3AD203B41FA5}">
                      <a16:colId xmlns:a16="http://schemas.microsoft.com/office/drawing/2014/main" val="525911059"/>
                    </a:ext>
                  </a:extLst>
                </a:gridCol>
                <a:gridCol w="2751667">
                  <a:extLst>
                    <a:ext uri="{9D8B030D-6E8A-4147-A177-3AD203B41FA5}">
                      <a16:colId xmlns:a16="http://schemas.microsoft.com/office/drawing/2014/main" val="1226151709"/>
                    </a:ext>
                  </a:extLst>
                </a:gridCol>
                <a:gridCol w="2795971">
                  <a:extLst>
                    <a:ext uri="{9D8B030D-6E8A-4147-A177-3AD203B41FA5}">
                      <a16:colId xmlns:a16="http://schemas.microsoft.com/office/drawing/2014/main" val="2564370951"/>
                    </a:ext>
                  </a:extLst>
                </a:gridCol>
                <a:gridCol w="692295">
                  <a:extLst>
                    <a:ext uri="{9D8B030D-6E8A-4147-A177-3AD203B41FA5}">
                      <a16:colId xmlns:a16="http://schemas.microsoft.com/office/drawing/2014/main" val="3147573942"/>
                    </a:ext>
                  </a:extLst>
                </a:gridCol>
              </a:tblGrid>
              <a:tr h="0">
                <a:tc>
                  <a:txBody>
                    <a:bodyPr/>
                    <a:lstStyle/>
                    <a:p>
                      <a:r>
                        <a:rPr kumimoji="1" lang="ja-JP" altLang="en-US" dirty="0"/>
                        <a:t>機能</a:t>
                      </a:r>
                    </a:p>
                  </a:txBody>
                  <a:tcPr/>
                </a:tc>
                <a:tc>
                  <a:txBody>
                    <a:bodyPr/>
                    <a:lstStyle/>
                    <a:p>
                      <a:r>
                        <a:rPr kumimoji="1" lang="ja-JP" altLang="en-US" dirty="0"/>
                        <a:t>操作</a:t>
                      </a:r>
                    </a:p>
                  </a:txBody>
                  <a:tcPr/>
                </a:tc>
                <a:tc>
                  <a:txBody>
                    <a:bodyPr/>
                    <a:lstStyle/>
                    <a:p>
                      <a:r>
                        <a:rPr kumimoji="1" lang="ja-JP" altLang="en-US" dirty="0"/>
                        <a:t>概要</a:t>
                      </a:r>
                    </a:p>
                  </a:txBody>
                  <a:tcPr/>
                </a:tc>
                <a:tc>
                  <a:txBody>
                    <a:bodyPr/>
                    <a:lstStyle/>
                    <a:p>
                      <a:r>
                        <a:rPr kumimoji="1" lang="ja-JP" altLang="en-US" dirty="0"/>
                        <a:t>備考</a:t>
                      </a:r>
                    </a:p>
                  </a:txBody>
                  <a:tcPr/>
                </a:tc>
                <a:extLst>
                  <a:ext uri="{0D108BD9-81ED-4DB2-BD59-A6C34878D82A}">
                    <a16:rowId xmlns:a16="http://schemas.microsoft.com/office/drawing/2014/main" val="485833757"/>
                  </a:ext>
                </a:extLst>
              </a:tr>
              <a:tr h="0">
                <a:tc>
                  <a:txBody>
                    <a:bodyPr/>
                    <a:lstStyle/>
                    <a:p>
                      <a:r>
                        <a:rPr kumimoji="1" lang="ja-JP" altLang="en-US" sz="1000" dirty="0"/>
                        <a:t>店舗削除</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削除対象の各店舗の削除を押下する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削除の確認アラートを表示</a:t>
                      </a:r>
                    </a:p>
                  </a:txBody>
                  <a:tcPr/>
                </a:tc>
                <a:tc>
                  <a:txBody>
                    <a:bodyPr/>
                    <a:lstStyle/>
                    <a:p>
                      <a:endParaRPr kumimoji="1" lang="ja-JP" altLang="en-US" sz="1000" dirty="0"/>
                    </a:p>
                  </a:txBody>
                  <a:tcPr/>
                </a:tc>
                <a:extLst>
                  <a:ext uri="{0D108BD9-81ED-4DB2-BD59-A6C34878D82A}">
                    <a16:rowId xmlns:a16="http://schemas.microsoft.com/office/drawing/2014/main" val="2739210622"/>
                  </a:ext>
                </a:extLst>
              </a:tr>
              <a:tr h="202749">
                <a:tc>
                  <a:txBody>
                    <a:bodyPr/>
                    <a:lstStyle/>
                    <a:p>
                      <a:r>
                        <a:rPr kumimoji="1" lang="ja-JP" altLang="en-US" sz="1000" dirty="0"/>
                        <a:t>店舗削除成功</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成功条件で削除の確認アラートから削除押下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「削除しました」アラートが出て一覧に変更後の店舗が削除されて表示される</a:t>
                      </a:r>
                    </a:p>
                  </a:txBody>
                  <a:tcPr/>
                </a:tc>
                <a:tc>
                  <a:txBody>
                    <a:bodyPr/>
                    <a:lstStyle/>
                    <a:p>
                      <a:endParaRPr kumimoji="1" lang="ja-JP" altLang="en-US" sz="1000" dirty="0"/>
                    </a:p>
                  </a:txBody>
                  <a:tcPr/>
                </a:tc>
                <a:extLst>
                  <a:ext uri="{0D108BD9-81ED-4DB2-BD59-A6C34878D82A}">
                    <a16:rowId xmlns:a16="http://schemas.microsoft.com/office/drawing/2014/main" val="3976884164"/>
                  </a:ext>
                </a:extLst>
              </a:tr>
              <a:tr h="292354">
                <a:tc>
                  <a:txBody>
                    <a:bodyPr/>
                    <a:lstStyle/>
                    <a:p>
                      <a:r>
                        <a:rPr kumimoji="1" lang="ja-JP" altLang="en-US" sz="1000" dirty="0"/>
                        <a:t>店舗削除失敗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失敗条件で削除の確認アラートから削除押下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「失敗しました」アラートが出て削除されていない状態で一覧に遷移する</a:t>
                      </a:r>
                    </a:p>
                  </a:txBody>
                  <a:tcPr/>
                </a:tc>
                <a:tc>
                  <a:txBody>
                    <a:bodyPr/>
                    <a:lstStyle/>
                    <a:p>
                      <a:endParaRPr kumimoji="1" lang="ja-JP" altLang="en-US" sz="1000" dirty="0"/>
                    </a:p>
                  </a:txBody>
                  <a:tcPr/>
                </a:tc>
                <a:extLst>
                  <a:ext uri="{0D108BD9-81ED-4DB2-BD59-A6C34878D82A}">
                    <a16:rowId xmlns:a16="http://schemas.microsoft.com/office/drawing/2014/main" val="1622171500"/>
                  </a:ext>
                </a:extLst>
              </a:tr>
              <a:tr h="280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キャンセル</a:t>
                      </a:r>
                    </a:p>
                  </a:txBody>
                  <a:tcPr/>
                </a:tc>
                <a:tc>
                  <a:txBody>
                    <a:bodyPr/>
                    <a:lstStyle/>
                    <a:p>
                      <a:r>
                        <a:rPr kumimoji="1" lang="ja-JP" altLang="en-US" sz="1000" dirty="0"/>
                        <a:t>削除の確認アラートからキャンセル押下</a:t>
                      </a:r>
                    </a:p>
                  </a:txBody>
                  <a:tcPr/>
                </a:tc>
                <a:tc>
                  <a:txBody>
                    <a:bodyPr/>
                    <a:lstStyle/>
                    <a:p>
                      <a:r>
                        <a:rPr kumimoji="1" lang="ja-JP" altLang="en-US" sz="1000" dirty="0"/>
                        <a:t>店舗削除フォームを閉じる</a:t>
                      </a:r>
                    </a:p>
                  </a:txBody>
                  <a:tcPr/>
                </a:tc>
                <a:tc>
                  <a:txBody>
                    <a:bodyPr/>
                    <a:lstStyle/>
                    <a:p>
                      <a:endParaRPr kumimoji="1" lang="ja-JP" altLang="en-US" sz="1000" dirty="0"/>
                    </a:p>
                  </a:txBody>
                  <a:tcPr/>
                </a:tc>
                <a:extLst>
                  <a:ext uri="{0D108BD9-81ED-4DB2-BD59-A6C34878D82A}">
                    <a16:rowId xmlns:a16="http://schemas.microsoft.com/office/drawing/2014/main" val="2400471384"/>
                  </a:ext>
                </a:extLst>
              </a:tr>
            </a:tbl>
          </a:graphicData>
        </a:graphic>
      </p:graphicFrame>
    </p:spTree>
    <p:extLst>
      <p:ext uri="{BB962C8B-B14F-4D97-AF65-F5344CB8AC3E}">
        <p14:creationId xmlns:p14="http://schemas.microsoft.com/office/powerpoint/2010/main" val="1468671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43B6A-8936-4169-935C-9A7584A70D53}"/>
              </a:ext>
            </a:extLst>
          </p:cNvPr>
          <p:cNvSpPr>
            <a:spLocks noGrp="1"/>
          </p:cNvSpPr>
          <p:nvPr>
            <p:ph type="title"/>
          </p:nvPr>
        </p:nvSpPr>
        <p:spPr/>
        <p:txBody>
          <a:bodyPr/>
          <a:lstStyle/>
          <a:p>
            <a:r>
              <a:rPr kumimoji="1" lang="ja-JP" altLang="en-US" dirty="0"/>
              <a:t>５</a:t>
            </a:r>
            <a:r>
              <a:rPr kumimoji="1" lang="en-US" altLang="ja-JP" dirty="0"/>
              <a:t>.</a:t>
            </a:r>
            <a:r>
              <a:rPr kumimoji="1" lang="ja-JP" altLang="en-US" dirty="0"/>
              <a:t>開発環境全体像</a:t>
            </a:r>
          </a:p>
        </p:txBody>
      </p:sp>
      <p:pic>
        <p:nvPicPr>
          <p:cNvPr id="5" name="図 4">
            <a:extLst>
              <a:ext uri="{FF2B5EF4-FFF2-40B4-BE49-F238E27FC236}">
                <a16:creationId xmlns:a16="http://schemas.microsoft.com/office/drawing/2014/main" id="{E49B1411-A3D1-4BA7-823A-6FED1148C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913" y="3572534"/>
            <a:ext cx="1195345" cy="627556"/>
          </a:xfrm>
          <a:prstGeom prst="rect">
            <a:avLst/>
          </a:prstGeom>
        </p:spPr>
      </p:pic>
      <p:pic>
        <p:nvPicPr>
          <p:cNvPr id="6" name="図 5">
            <a:extLst>
              <a:ext uri="{FF2B5EF4-FFF2-40B4-BE49-F238E27FC236}">
                <a16:creationId xmlns:a16="http://schemas.microsoft.com/office/drawing/2014/main" id="{DF42B410-6500-4BC9-BAEB-6AB70644E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5782" y="2622482"/>
            <a:ext cx="1141943" cy="856457"/>
          </a:xfrm>
          <a:prstGeom prst="rect">
            <a:avLst/>
          </a:prstGeom>
        </p:spPr>
      </p:pic>
      <p:pic>
        <p:nvPicPr>
          <p:cNvPr id="8" name="図 7">
            <a:extLst>
              <a:ext uri="{FF2B5EF4-FFF2-40B4-BE49-F238E27FC236}">
                <a16:creationId xmlns:a16="http://schemas.microsoft.com/office/drawing/2014/main" id="{1BCC0CE8-6E0A-469B-A9B1-DA3558322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723" y="5235234"/>
            <a:ext cx="791688" cy="791688"/>
          </a:xfrm>
          <a:prstGeom prst="rect">
            <a:avLst/>
          </a:prstGeom>
        </p:spPr>
      </p:pic>
      <p:sp>
        <p:nvSpPr>
          <p:cNvPr id="10" name="正方形/長方形 9">
            <a:extLst>
              <a:ext uri="{FF2B5EF4-FFF2-40B4-BE49-F238E27FC236}">
                <a16:creationId xmlns:a16="http://schemas.microsoft.com/office/drawing/2014/main" id="{295D6441-7AF5-48C4-99EB-F608F41BFCE0}"/>
              </a:ext>
            </a:extLst>
          </p:cNvPr>
          <p:cNvSpPr/>
          <p:nvPr/>
        </p:nvSpPr>
        <p:spPr>
          <a:xfrm>
            <a:off x="3388093" y="2065867"/>
            <a:ext cx="5696640" cy="45178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564A2CA9-D18E-41DF-821E-A127790C34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5935" y="2008260"/>
            <a:ext cx="533400" cy="323850"/>
          </a:xfrm>
          <a:prstGeom prst="rect">
            <a:avLst/>
          </a:prstGeom>
        </p:spPr>
      </p:pic>
      <p:sp>
        <p:nvSpPr>
          <p:cNvPr id="13" name="正方形/長方形 12">
            <a:extLst>
              <a:ext uri="{FF2B5EF4-FFF2-40B4-BE49-F238E27FC236}">
                <a16:creationId xmlns:a16="http://schemas.microsoft.com/office/drawing/2014/main" id="{DF5FE420-2CD3-4DB9-94D4-7CBCB9F262AC}"/>
              </a:ext>
            </a:extLst>
          </p:cNvPr>
          <p:cNvSpPr/>
          <p:nvPr/>
        </p:nvSpPr>
        <p:spPr>
          <a:xfrm>
            <a:off x="4474514" y="4440650"/>
            <a:ext cx="1996872" cy="1764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E5CD1EE0-D0A6-42D2-BD79-4F36C9FF566C}"/>
              </a:ext>
            </a:extLst>
          </p:cNvPr>
          <p:cNvSpPr/>
          <p:nvPr/>
        </p:nvSpPr>
        <p:spPr>
          <a:xfrm>
            <a:off x="4474514" y="2535709"/>
            <a:ext cx="1996872" cy="1764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フローチャート: 磁気ディスク 14">
            <a:extLst>
              <a:ext uri="{FF2B5EF4-FFF2-40B4-BE49-F238E27FC236}">
                <a16:creationId xmlns:a16="http://schemas.microsoft.com/office/drawing/2014/main" id="{B3AFBA86-6E37-439D-9E6C-36282330103F}"/>
              </a:ext>
            </a:extLst>
          </p:cNvPr>
          <p:cNvSpPr/>
          <p:nvPr/>
        </p:nvSpPr>
        <p:spPr>
          <a:xfrm>
            <a:off x="7663820" y="4326296"/>
            <a:ext cx="914400" cy="612648"/>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2B151F3B-1FD5-4922-A2CE-B8EEF29140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8249" y="3869886"/>
            <a:ext cx="838815" cy="866775"/>
          </a:xfrm>
          <a:prstGeom prst="rect">
            <a:avLst/>
          </a:prstGeom>
        </p:spPr>
      </p:pic>
      <p:cxnSp>
        <p:nvCxnSpPr>
          <p:cNvPr id="17" name="コネクタ: カギ線 16">
            <a:extLst>
              <a:ext uri="{FF2B5EF4-FFF2-40B4-BE49-F238E27FC236}">
                <a16:creationId xmlns:a16="http://schemas.microsoft.com/office/drawing/2014/main" id="{84FF6ABD-9643-4E25-8435-A4BC86F91717}"/>
              </a:ext>
            </a:extLst>
          </p:cNvPr>
          <p:cNvCxnSpPr>
            <a:cxnSpLocks/>
            <a:stCxn id="8" idx="3"/>
            <a:endCxn id="13" idx="1"/>
          </p:cNvCxnSpPr>
          <p:nvPr/>
        </p:nvCxnSpPr>
        <p:spPr>
          <a:xfrm flipV="1">
            <a:off x="1987411" y="5322784"/>
            <a:ext cx="2487103" cy="30829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1DB85495-9DE9-4F0D-AD07-386FCD8C881F}"/>
              </a:ext>
            </a:extLst>
          </p:cNvPr>
          <p:cNvCxnSpPr>
            <a:cxnSpLocks/>
            <a:stCxn id="13" idx="3"/>
            <a:endCxn id="42" idx="1"/>
          </p:cNvCxnSpPr>
          <p:nvPr/>
        </p:nvCxnSpPr>
        <p:spPr>
          <a:xfrm flipV="1">
            <a:off x="6471386" y="4475116"/>
            <a:ext cx="721742" cy="84766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コネクタ: カギ線 19">
            <a:extLst>
              <a:ext uri="{FF2B5EF4-FFF2-40B4-BE49-F238E27FC236}">
                <a16:creationId xmlns:a16="http://schemas.microsoft.com/office/drawing/2014/main" id="{C0ECD946-E0A8-4A42-9D57-D370DCE0DBBD}"/>
              </a:ext>
            </a:extLst>
          </p:cNvPr>
          <p:cNvCxnSpPr>
            <a:cxnSpLocks/>
            <a:stCxn id="62" idx="3"/>
            <a:endCxn id="14" idx="1"/>
          </p:cNvCxnSpPr>
          <p:nvPr/>
        </p:nvCxnSpPr>
        <p:spPr>
          <a:xfrm>
            <a:off x="2579976" y="2566029"/>
            <a:ext cx="1894538" cy="851814"/>
          </a:xfrm>
          <a:prstGeom prst="bentConnector3">
            <a:avLst>
              <a:gd name="adj1" fmla="val 50000"/>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4" name="図 23">
            <a:extLst>
              <a:ext uri="{FF2B5EF4-FFF2-40B4-BE49-F238E27FC236}">
                <a16:creationId xmlns:a16="http://schemas.microsoft.com/office/drawing/2014/main" id="{18320C91-AED1-48A7-8156-7426CED27C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2514" y="1533726"/>
            <a:ext cx="397788" cy="435891"/>
          </a:xfrm>
          <a:prstGeom prst="rect">
            <a:avLst/>
          </a:prstGeom>
        </p:spPr>
      </p:pic>
      <p:pic>
        <p:nvPicPr>
          <p:cNvPr id="28" name="図 27">
            <a:extLst>
              <a:ext uri="{FF2B5EF4-FFF2-40B4-BE49-F238E27FC236}">
                <a16:creationId xmlns:a16="http://schemas.microsoft.com/office/drawing/2014/main" id="{461C8494-6352-4602-98FE-F155E0AE37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27558" y="2669479"/>
            <a:ext cx="444340" cy="444340"/>
          </a:xfrm>
          <a:prstGeom prst="rect">
            <a:avLst/>
          </a:prstGeom>
        </p:spPr>
      </p:pic>
      <p:pic>
        <p:nvPicPr>
          <p:cNvPr id="30" name="図 29">
            <a:extLst>
              <a:ext uri="{FF2B5EF4-FFF2-40B4-BE49-F238E27FC236}">
                <a16:creationId xmlns:a16="http://schemas.microsoft.com/office/drawing/2014/main" id="{71DF72BE-B24B-4D43-93A9-3442C01A3A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36736" y="3816430"/>
            <a:ext cx="338788" cy="338788"/>
          </a:xfrm>
          <a:prstGeom prst="rect">
            <a:avLst/>
          </a:prstGeom>
        </p:spPr>
      </p:pic>
      <p:sp>
        <p:nvSpPr>
          <p:cNvPr id="32" name="テキスト ボックス 31">
            <a:extLst>
              <a:ext uri="{FF2B5EF4-FFF2-40B4-BE49-F238E27FC236}">
                <a16:creationId xmlns:a16="http://schemas.microsoft.com/office/drawing/2014/main" id="{61E3F985-6C8F-44CB-B530-64C0D7D31B12}"/>
              </a:ext>
            </a:extLst>
          </p:cNvPr>
          <p:cNvSpPr txBox="1"/>
          <p:nvPr/>
        </p:nvSpPr>
        <p:spPr>
          <a:xfrm>
            <a:off x="1887895" y="2850505"/>
            <a:ext cx="757530" cy="276999"/>
          </a:xfrm>
          <a:prstGeom prst="rect">
            <a:avLst/>
          </a:prstGeom>
          <a:noFill/>
        </p:spPr>
        <p:txBody>
          <a:bodyPr wrap="square" rtlCol="0">
            <a:spAutoFit/>
          </a:bodyPr>
          <a:lstStyle/>
          <a:p>
            <a:r>
              <a:rPr kumimoji="1" lang="ja-JP" altLang="en-US" sz="1200" dirty="0"/>
              <a:t>利用者</a:t>
            </a:r>
          </a:p>
        </p:txBody>
      </p:sp>
      <p:sp>
        <p:nvSpPr>
          <p:cNvPr id="33" name="テキスト ボックス 32">
            <a:extLst>
              <a:ext uri="{FF2B5EF4-FFF2-40B4-BE49-F238E27FC236}">
                <a16:creationId xmlns:a16="http://schemas.microsoft.com/office/drawing/2014/main" id="{1215815C-6B84-4C24-84F2-05481AE31F07}"/>
              </a:ext>
            </a:extLst>
          </p:cNvPr>
          <p:cNvSpPr txBox="1"/>
          <p:nvPr/>
        </p:nvSpPr>
        <p:spPr>
          <a:xfrm>
            <a:off x="1155158" y="4077997"/>
            <a:ext cx="492443" cy="276999"/>
          </a:xfrm>
          <a:prstGeom prst="rect">
            <a:avLst/>
          </a:prstGeom>
          <a:noFill/>
        </p:spPr>
        <p:txBody>
          <a:bodyPr wrap="none" rtlCol="0">
            <a:spAutoFit/>
          </a:bodyPr>
          <a:lstStyle/>
          <a:p>
            <a:r>
              <a:rPr lang="ja-JP" altLang="en-US" sz="1200" dirty="0"/>
              <a:t>店舗</a:t>
            </a:r>
            <a:endParaRPr kumimoji="1" lang="ja-JP" altLang="en-US" sz="1200" dirty="0"/>
          </a:p>
        </p:txBody>
      </p:sp>
      <p:sp>
        <p:nvSpPr>
          <p:cNvPr id="40" name="テキスト ボックス 39">
            <a:extLst>
              <a:ext uri="{FF2B5EF4-FFF2-40B4-BE49-F238E27FC236}">
                <a16:creationId xmlns:a16="http://schemas.microsoft.com/office/drawing/2014/main" id="{CB90311D-9043-48E2-B9B4-CB55AFCD7C40}"/>
              </a:ext>
            </a:extLst>
          </p:cNvPr>
          <p:cNvSpPr txBox="1"/>
          <p:nvPr/>
        </p:nvSpPr>
        <p:spPr>
          <a:xfrm>
            <a:off x="7322625" y="4959177"/>
            <a:ext cx="930063" cy="276999"/>
          </a:xfrm>
          <a:prstGeom prst="rect">
            <a:avLst/>
          </a:prstGeom>
          <a:noFill/>
        </p:spPr>
        <p:txBody>
          <a:bodyPr wrap="none" rtlCol="0">
            <a:spAutoFit/>
          </a:bodyPr>
          <a:lstStyle/>
          <a:p>
            <a:r>
              <a:rPr kumimoji="1" lang="en-US" altLang="ja-JP" sz="1200" dirty="0" err="1"/>
              <a:t>postgresql</a:t>
            </a:r>
            <a:endParaRPr kumimoji="1" lang="ja-JP" altLang="en-US" sz="1200" dirty="0"/>
          </a:p>
        </p:txBody>
      </p:sp>
      <p:pic>
        <p:nvPicPr>
          <p:cNvPr id="41" name="図 40">
            <a:extLst>
              <a:ext uri="{FF2B5EF4-FFF2-40B4-BE49-F238E27FC236}">
                <a16:creationId xmlns:a16="http://schemas.microsoft.com/office/drawing/2014/main" id="{B56DDB78-9C7F-48A6-8B30-BD697F05A0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83366" y="3300949"/>
            <a:ext cx="476084" cy="407275"/>
          </a:xfrm>
          <a:prstGeom prst="rect">
            <a:avLst/>
          </a:prstGeom>
        </p:spPr>
      </p:pic>
      <p:sp>
        <p:nvSpPr>
          <p:cNvPr id="42" name="正方形/長方形 41">
            <a:extLst>
              <a:ext uri="{FF2B5EF4-FFF2-40B4-BE49-F238E27FC236}">
                <a16:creationId xmlns:a16="http://schemas.microsoft.com/office/drawing/2014/main" id="{A1241D5A-BAE0-4AA0-9EAB-22C3A8E5EE5E}"/>
              </a:ext>
            </a:extLst>
          </p:cNvPr>
          <p:cNvSpPr/>
          <p:nvPr/>
        </p:nvSpPr>
        <p:spPr>
          <a:xfrm>
            <a:off x="7193128" y="3453808"/>
            <a:ext cx="1505535" cy="20426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4" name="図 43">
            <a:extLst>
              <a:ext uri="{FF2B5EF4-FFF2-40B4-BE49-F238E27FC236}">
                <a16:creationId xmlns:a16="http://schemas.microsoft.com/office/drawing/2014/main" id="{37CD1807-BE64-4EA5-A1C7-DE05312975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58919" y="2188993"/>
            <a:ext cx="476084" cy="407275"/>
          </a:xfrm>
          <a:prstGeom prst="rect">
            <a:avLst/>
          </a:prstGeom>
        </p:spPr>
      </p:pic>
      <p:pic>
        <p:nvPicPr>
          <p:cNvPr id="46" name="図 45">
            <a:extLst>
              <a:ext uri="{FF2B5EF4-FFF2-40B4-BE49-F238E27FC236}">
                <a16:creationId xmlns:a16="http://schemas.microsoft.com/office/drawing/2014/main" id="{B7782F73-2E95-4D77-9F6A-EAD0200D875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21490" y="6057156"/>
            <a:ext cx="784359" cy="460443"/>
          </a:xfrm>
          <a:prstGeom prst="rect">
            <a:avLst/>
          </a:prstGeom>
        </p:spPr>
      </p:pic>
      <p:pic>
        <p:nvPicPr>
          <p:cNvPr id="48" name="図 47">
            <a:extLst>
              <a:ext uri="{FF2B5EF4-FFF2-40B4-BE49-F238E27FC236}">
                <a16:creationId xmlns:a16="http://schemas.microsoft.com/office/drawing/2014/main" id="{D45DE09A-6E49-4142-8B6F-EA2C2B5143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683" y="5440744"/>
            <a:ext cx="1195345" cy="627556"/>
          </a:xfrm>
          <a:prstGeom prst="rect">
            <a:avLst/>
          </a:prstGeom>
        </p:spPr>
      </p:pic>
      <p:pic>
        <p:nvPicPr>
          <p:cNvPr id="49" name="図 48">
            <a:extLst>
              <a:ext uri="{FF2B5EF4-FFF2-40B4-BE49-F238E27FC236}">
                <a16:creationId xmlns:a16="http://schemas.microsoft.com/office/drawing/2014/main" id="{FCAC8FF7-88BE-44D0-8E8A-B42F6DE03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552" y="4490692"/>
            <a:ext cx="1141943" cy="856457"/>
          </a:xfrm>
          <a:prstGeom prst="rect">
            <a:avLst/>
          </a:prstGeom>
        </p:spPr>
      </p:pic>
      <p:sp>
        <p:nvSpPr>
          <p:cNvPr id="53" name="正方形/長方形 52">
            <a:extLst>
              <a:ext uri="{FF2B5EF4-FFF2-40B4-BE49-F238E27FC236}">
                <a16:creationId xmlns:a16="http://schemas.microsoft.com/office/drawing/2014/main" id="{B03BA8B8-C333-47ED-9147-8CC282BB0B38}"/>
              </a:ext>
            </a:extLst>
          </p:cNvPr>
          <p:cNvSpPr/>
          <p:nvPr/>
        </p:nvSpPr>
        <p:spPr>
          <a:xfrm>
            <a:off x="4051046" y="2382884"/>
            <a:ext cx="2881184" cy="40434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4" name="図 53">
            <a:extLst>
              <a:ext uri="{FF2B5EF4-FFF2-40B4-BE49-F238E27FC236}">
                <a16:creationId xmlns:a16="http://schemas.microsoft.com/office/drawing/2014/main" id="{803D7DF4-976C-4FEF-B9EF-65D650DBF2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73640" y="3360036"/>
            <a:ext cx="717961" cy="717961"/>
          </a:xfrm>
          <a:prstGeom prst="rect">
            <a:avLst/>
          </a:prstGeom>
        </p:spPr>
      </p:pic>
      <p:cxnSp>
        <p:nvCxnSpPr>
          <p:cNvPr id="56" name="コネクタ: カギ線 55">
            <a:extLst>
              <a:ext uri="{FF2B5EF4-FFF2-40B4-BE49-F238E27FC236}">
                <a16:creationId xmlns:a16="http://schemas.microsoft.com/office/drawing/2014/main" id="{0EF0E661-74F1-4A4C-936B-ABFFB2EF5E93}"/>
              </a:ext>
            </a:extLst>
          </p:cNvPr>
          <p:cNvCxnSpPr>
            <a:cxnSpLocks/>
            <a:stCxn id="54" idx="3"/>
            <a:endCxn id="13" idx="1"/>
          </p:cNvCxnSpPr>
          <p:nvPr/>
        </p:nvCxnSpPr>
        <p:spPr>
          <a:xfrm>
            <a:off x="1991601" y="3719017"/>
            <a:ext cx="2482913" cy="1603767"/>
          </a:xfrm>
          <a:prstGeom prst="bentConnector3">
            <a:avLst>
              <a:gd name="adj1" fmla="val 50000"/>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2" name="コンテンツ プレースホルダー 4">
            <a:extLst>
              <a:ext uri="{FF2B5EF4-FFF2-40B4-BE49-F238E27FC236}">
                <a16:creationId xmlns:a16="http://schemas.microsoft.com/office/drawing/2014/main" id="{AE0A8C17-E14E-42DB-8813-ADA9706159F9}"/>
              </a:ext>
            </a:extLst>
          </p:cNvPr>
          <p:cNvPicPr>
            <a:picLocks noGrp="1" noChangeAspect="1"/>
          </p:cNvPicPr>
          <p:nvPr>
            <p:ph idx="1"/>
          </p:nvPr>
        </p:nvPicPr>
        <p:blipFill>
          <a:blip r:embed="rId13">
            <a:extLst>
              <a:ext uri="{28A0092B-C50C-407E-A947-70E740481C1C}">
                <a14:useLocalDpi xmlns:a14="http://schemas.microsoft.com/office/drawing/2010/main" val="0"/>
              </a:ext>
            </a:extLst>
          </a:blip>
          <a:stretch>
            <a:fillRect/>
          </a:stretch>
        </p:blipFill>
        <p:spPr>
          <a:xfrm>
            <a:off x="1807557" y="2179819"/>
            <a:ext cx="772419" cy="772419"/>
          </a:xfrm>
        </p:spPr>
      </p:pic>
      <p:pic>
        <p:nvPicPr>
          <p:cNvPr id="75" name="図 74">
            <a:extLst>
              <a:ext uri="{FF2B5EF4-FFF2-40B4-BE49-F238E27FC236}">
                <a16:creationId xmlns:a16="http://schemas.microsoft.com/office/drawing/2014/main" id="{A3E8BC42-20B6-4BE9-A574-5257AA2AD6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9825" y="3280019"/>
            <a:ext cx="397788" cy="435891"/>
          </a:xfrm>
          <a:prstGeom prst="rect">
            <a:avLst/>
          </a:prstGeom>
        </p:spPr>
      </p:pic>
      <p:pic>
        <p:nvPicPr>
          <p:cNvPr id="76" name="図 75">
            <a:extLst>
              <a:ext uri="{FF2B5EF4-FFF2-40B4-BE49-F238E27FC236}">
                <a16:creationId xmlns:a16="http://schemas.microsoft.com/office/drawing/2014/main" id="{7E88D8DD-AABD-43E9-9FE1-2C9D44C8D6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2396" y="3811526"/>
            <a:ext cx="444340" cy="444340"/>
          </a:xfrm>
          <a:prstGeom prst="rect">
            <a:avLst/>
          </a:prstGeom>
        </p:spPr>
      </p:pic>
      <p:pic>
        <p:nvPicPr>
          <p:cNvPr id="77" name="図 76">
            <a:extLst>
              <a:ext uri="{FF2B5EF4-FFF2-40B4-BE49-F238E27FC236}">
                <a16:creationId xmlns:a16="http://schemas.microsoft.com/office/drawing/2014/main" id="{006593CD-F49C-49C9-8B63-5E600672E86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95492" y="2904562"/>
            <a:ext cx="626386" cy="407827"/>
          </a:xfrm>
          <a:prstGeom prst="rect">
            <a:avLst/>
          </a:prstGeom>
        </p:spPr>
      </p:pic>
      <p:pic>
        <p:nvPicPr>
          <p:cNvPr id="78" name="図 77">
            <a:extLst>
              <a:ext uri="{FF2B5EF4-FFF2-40B4-BE49-F238E27FC236}">
                <a16:creationId xmlns:a16="http://schemas.microsoft.com/office/drawing/2014/main" id="{EC2BC6A2-A289-4EC7-968B-CB9A7F5DE9D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02494" y="4808547"/>
            <a:ext cx="626386" cy="407827"/>
          </a:xfrm>
          <a:prstGeom prst="rect">
            <a:avLst/>
          </a:prstGeom>
        </p:spPr>
      </p:pic>
      <p:pic>
        <p:nvPicPr>
          <p:cNvPr id="79" name="図 78">
            <a:extLst>
              <a:ext uri="{FF2B5EF4-FFF2-40B4-BE49-F238E27FC236}">
                <a16:creationId xmlns:a16="http://schemas.microsoft.com/office/drawing/2014/main" id="{D61E5473-D3D4-4D8C-8F6B-1BDFF2DB76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76857" y="5742232"/>
            <a:ext cx="338788" cy="338788"/>
          </a:xfrm>
          <a:prstGeom prst="rect">
            <a:avLst/>
          </a:prstGeom>
        </p:spPr>
      </p:pic>
      <p:cxnSp>
        <p:nvCxnSpPr>
          <p:cNvPr id="86" name="コネクタ: カギ線 85">
            <a:extLst>
              <a:ext uri="{FF2B5EF4-FFF2-40B4-BE49-F238E27FC236}">
                <a16:creationId xmlns:a16="http://schemas.microsoft.com/office/drawing/2014/main" id="{C4244DDF-7243-4134-ABC6-2896DBE4C218}"/>
              </a:ext>
            </a:extLst>
          </p:cNvPr>
          <p:cNvCxnSpPr>
            <a:cxnSpLocks/>
            <a:stCxn id="14" idx="3"/>
            <a:endCxn id="42" idx="1"/>
          </p:cNvCxnSpPr>
          <p:nvPr/>
        </p:nvCxnSpPr>
        <p:spPr>
          <a:xfrm>
            <a:off x="6471386" y="3417843"/>
            <a:ext cx="721742" cy="105727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025ABB69-DE24-4094-A78C-8BD400FA986A}"/>
              </a:ext>
            </a:extLst>
          </p:cNvPr>
          <p:cNvSpPr/>
          <p:nvPr/>
        </p:nvSpPr>
        <p:spPr>
          <a:xfrm>
            <a:off x="9555425" y="2065867"/>
            <a:ext cx="1430154" cy="2189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0" name="図 89">
            <a:extLst>
              <a:ext uri="{FF2B5EF4-FFF2-40B4-BE49-F238E27FC236}">
                <a16:creationId xmlns:a16="http://schemas.microsoft.com/office/drawing/2014/main" id="{F53BF558-05B9-49F9-AD22-F6426F7AC1D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929803" y="2650466"/>
            <a:ext cx="566713" cy="566713"/>
          </a:xfrm>
          <a:prstGeom prst="rect">
            <a:avLst/>
          </a:prstGeom>
        </p:spPr>
      </p:pic>
      <p:pic>
        <p:nvPicPr>
          <p:cNvPr id="92" name="図 91">
            <a:extLst>
              <a:ext uri="{FF2B5EF4-FFF2-40B4-BE49-F238E27FC236}">
                <a16:creationId xmlns:a16="http://schemas.microsoft.com/office/drawing/2014/main" id="{36229229-7321-4EF9-B6A9-088B8F342DC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747686" y="3801777"/>
            <a:ext cx="1073185" cy="296904"/>
          </a:xfrm>
          <a:prstGeom prst="rect">
            <a:avLst/>
          </a:prstGeom>
        </p:spPr>
      </p:pic>
      <p:cxnSp>
        <p:nvCxnSpPr>
          <p:cNvPr id="93" name="コネクタ: カギ線 92">
            <a:extLst>
              <a:ext uri="{FF2B5EF4-FFF2-40B4-BE49-F238E27FC236}">
                <a16:creationId xmlns:a16="http://schemas.microsoft.com/office/drawing/2014/main" id="{2D63CE84-33C6-43E5-900E-7F8BBF5D6DFC}"/>
              </a:ext>
            </a:extLst>
          </p:cNvPr>
          <p:cNvCxnSpPr>
            <a:cxnSpLocks/>
            <a:stCxn id="90" idx="0"/>
            <a:endCxn id="62" idx="0"/>
          </p:cNvCxnSpPr>
          <p:nvPr/>
        </p:nvCxnSpPr>
        <p:spPr>
          <a:xfrm rot="16200000" flipV="1">
            <a:off x="5968141" y="-1594554"/>
            <a:ext cx="470647" cy="8019393"/>
          </a:xfrm>
          <a:prstGeom prst="bentConnector3">
            <a:avLst>
              <a:gd name="adj1" fmla="val 14857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コネクタ: カギ線 95">
            <a:extLst>
              <a:ext uri="{FF2B5EF4-FFF2-40B4-BE49-F238E27FC236}">
                <a16:creationId xmlns:a16="http://schemas.microsoft.com/office/drawing/2014/main" id="{3231AA34-7F86-47B3-8474-678CF30B299F}"/>
              </a:ext>
            </a:extLst>
          </p:cNvPr>
          <p:cNvCxnSpPr>
            <a:cxnSpLocks/>
            <a:stCxn id="90" idx="0"/>
            <a:endCxn id="54" idx="0"/>
          </p:cNvCxnSpPr>
          <p:nvPr/>
        </p:nvCxnSpPr>
        <p:spPr>
          <a:xfrm rot="16200000" flipH="1" flipV="1">
            <a:off x="5568106" y="-1285019"/>
            <a:ext cx="709570" cy="8580539"/>
          </a:xfrm>
          <a:prstGeom prst="bentConnector3">
            <a:avLst>
              <a:gd name="adj1" fmla="val -158697"/>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0" name="コネクタ: カギ線 109">
            <a:extLst>
              <a:ext uri="{FF2B5EF4-FFF2-40B4-BE49-F238E27FC236}">
                <a16:creationId xmlns:a16="http://schemas.microsoft.com/office/drawing/2014/main" id="{E26352A2-09B9-4F97-99CB-292BDE46EC42}"/>
              </a:ext>
            </a:extLst>
          </p:cNvPr>
          <p:cNvCxnSpPr>
            <a:cxnSpLocks/>
            <a:stCxn id="14" idx="0"/>
            <a:endCxn id="90" idx="1"/>
          </p:cNvCxnSpPr>
          <p:nvPr/>
        </p:nvCxnSpPr>
        <p:spPr>
          <a:xfrm rot="16200000" flipH="1">
            <a:off x="7502319" y="506340"/>
            <a:ext cx="398114" cy="4456853"/>
          </a:xfrm>
          <a:prstGeom prst="bentConnector4">
            <a:avLst>
              <a:gd name="adj1" fmla="val -82942"/>
              <a:gd name="adj2" fmla="val 6120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14" name="図 113">
            <a:extLst>
              <a:ext uri="{FF2B5EF4-FFF2-40B4-BE49-F238E27FC236}">
                <a16:creationId xmlns:a16="http://schemas.microsoft.com/office/drawing/2014/main" id="{C029D99E-9FBA-4E13-B7DD-B9D9AABA02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7656" y="2230236"/>
            <a:ext cx="397788" cy="435891"/>
          </a:xfrm>
          <a:prstGeom prst="rect">
            <a:avLst/>
          </a:prstGeom>
        </p:spPr>
      </p:pic>
      <p:sp>
        <p:nvSpPr>
          <p:cNvPr id="115" name="四角形: 角を丸くする 114">
            <a:extLst>
              <a:ext uri="{FF2B5EF4-FFF2-40B4-BE49-F238E27FC236}">
                <a16:creationId xmlns:a16="http://schemas.microsoft.com/office/drawing/2014/main" id="{796B65BE-8409-40AC-A500-127E34398A89}"/>
              </a:ext>
            </a:extLst>
          </p:cNvPr>
          <p:cNvSpPr/>
          <p:nvPr/>
        </p:nvSpPr>
        <p:spPr>
          <a:xfrm>
            <a:off x="8349229" y="5742232"/>
            <a:ext cx="3727859" cy="7932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WEB</a:t>
            </a:r>
            <a:r>
              <a:rPr kumimoji="1" lang="ja-JP" altLang="en-US" dirty="0">
                <a:solidFill>
                  <a:schemeClr val="tx1"/>
                </a:solidFill>
              </a:rPr>
              <a:t>アプリの場合</a:t>
            </a:r>
            <a:endParaRPr kumimoji="1" lang="en-US" altLang="ja-JP" dirty="0">
              <a:solidFill>
                <a:schemeClr val="tx1"/>
              </a:solidFill>
            </a:endParaRPr>
          </a:p>
          <a:p>
            <a:pPr algn="ctr"/>
            <a:r>
              <a:rPr lang="en-US" altLang="ja-JP" dirty="0">
                <a:solidFill>
                  <a:schemeClr val="tx1"/>
                </a:solidFill>
              </a:rPr>
              <a:t>※Native</a:t>
            </a:r>
            <a:r>
              <a:rPr lang="ja-JP" altLang="en-US" dirty="0">
                <a:solidFill>
                  <a:schemeClr val="tx1"/>
                </a:solidFill>
              </a:rPr>
              <a:t>アプリの場合は別途必要</a:t>
            </a:r>
            <a:endParaRPr kumimoji="1" lang="ja-JP" altLang="en-US" dirty="0">
              <a:solidFill>
                <a:schemeClr val="tx1"/>
              </a:solidFill>
            </a:endParaRPr>
          </a:p>
        </p:txBody>
      </p:sp>
    </p:spTree>
    <p:extLst>
      <p:ext uri="{BB962C8B-B14F-4D97-AF65-F5344CB8AC3E}">
        <p14:creationId xmlns:p14="http://schemas.microsoft.com/office/powerpoint/2010/main" val="1009357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CD1772-3EE8-40B4-BD73-C8A386C323EF}"/>
              </a:ext>
            </a:extLst>
          </p:cNvPr>
          <p:cNvSpPr>
            <a:spLocks noGrp="1"/>
          </p:cNvSpPr>
          <p:nvPr>
            <p:ph type="title"/>
          </p:nvPr>
        </p:nvSpPr>
        <p:spPr/>
        <p:txBody>
          <a:bodyPr/>
          <a:lstStyle/>
          <a:p>
            <a:r>
              <a:rPr lang="ja-JP" altLang="en-US" dirty="0"/>
              <a:t>６</a:t>
            </a:r>
            <a:r>
              <a:rPr kumimoji="1" lang="en-US" altLang="ja-JP" dirty="0"/>
              <a:t>.</a:t>
            </a:r>
            <a:r>
              <a:rPr kumimoji="1" lang="ja-JP" altLang="en-US" dirty="0"/>
              <a:t>システム全体像</a:t>
            </a:r>
          </a:p>
        </p:txBody>
      </p:sp>
      <p:sp>
        <p:nvSpPr>
          <p:cNvPr id="4" name="正方形/長方形 3">
            <a:extLst>
              <a:ext uri="{FF2B5EF4-FFF2-40B4-BE49-F238E27FC236}">
                <a16:creationId xmlns:a16="http://schemas.microsoft.com/office/drawing/2014/main" id="{6C16A62A-AC31-4B85-89BA-290EEAA00A30}"/>
              </a:ext>
            </a:extLst>
          </p:cNvPr>
          <p:cNvSpPr/>
          <p:nvPr/>
        </p:nvSpPr>
        <p:spPr>
          <a:xfrm>
            <a:off x="6961241" y="2712160"/>
            <a:ext cx="3334699" cy="129119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6A8CFB30-207C-4E0D-AF7A-1E7D18ADAFAF}"/>
              </a:ext>
            </a:extLst>
          </p:cNvPr>
          <p:cNvSpPr/>
          <p:nvPr/>
        </p:nvSpPr>
        <p:spPr>
          <a:xfrm>
            <a:off x="2146297" y="1879600"/>
            <a:ext cx="8631577" cy="4198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コンテンツ プレースホルダー 4">
            <a:extLst>
              <a:ext uri="{FF2B5EF4-FFF2-40B4-BE49-F238E27FC236}">
                <a16:creationId xmlns:a16="http://schemas.microsoft.com/office/drawing/2014/main" id="{2EECDE43-3DBE-4822-A1DD-7203A0F9D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6747" y="2947327"/>
            <a:ext cx="813526" cy="583283"/>
          </a:xfrm>
          <a:prstGeom prst="rect">
            <a:avLst/>
          </a:prstGeom>
        </p:spPr>
      </p:pic>
      <p:pic>
        <p:nvPicPr>
          <p:cNvPr id="7" name="図 6">
            <a:extLst>
              <a:ext uri="{FF2B5EF4-FFF2-40B4-BE49-F238E27FC236}">
                <a16:creationId xmlns:a16="http://schemas.microsoft.com/office/drawing/2014/main" id="{459491A1-266A-4D1D-9409-841A79D23304}"/>
              </a:ext>
            </a:extLst>
          </p:cNvPr>
          <p:cNvPicPr>
            <a:picLocks noChangeAspect="1"/>
          </p:cNvPicPr>
          <p:nvPr/>
        </p:nvPicPr>
        <p:blipFill rotWithShape="1">
          <a:blip r:embed="rId3">
            <a:extLst>
              <a:ext uri="{28A0092B-C50C-407E-A947-70E740481C1C}">
                <a14:useLocalDpi xmlns:a14="http://schemas.microsoft.com/office/drawing/2010/main" val="0"/>
              </a:ext>
            </a:extLst>
          </a:blip>
          <a:srcRect l="21743" t="7904" r="23845" b="7206"/>
          <a:stretch/>
        </p:blipFill>
        <p:spPr>
          <a:xfrm>
            <a:off x="9188117" y="2783426"/>
            <a:ext cx="857586" cy="914279"/>
          </a:xfrm>
          <a:prstGeom prst="rect">
            <a:avLst/>
          </a:prstGeom>
        </p:spPr>
      </p:pic>
      <p:pic>
        <p:nvPicPr>
          <p:cNvPr id="8" name="図 7">
            <a:extLst>
              <a:ext uri="{FF2B5EF4-FFF2-40B4-BE49-F238E27FC236}">
                <a16:creationId xmlns:a16="http://schemas.microsoft.com/office/drawing/2014/main" id="{454B884B-2C3B-4665-9EBB-4541FD29F1A7}"/>
              </a:ext>
            </a:extLst>
          </p:cNvPr>
          <p:cNvPicPr>
            <a:picLocks noChangeAspect="1"/>
          </p:cNvPicPr>
          <p:nvPr/>
        </p:nvPicPr>
        <p:blipFill rotWithShape="1">
          <a:blip r:embed="rId4">
            <a:extLst>
              <a:ext uri="{28A0092B-C50C-407E-A947-70E740481C1C}">
                <a14:useLocalDpi xmlns:a14="http://schemas.microsoft.com/office/drawing/2010/main" val="0"/>
              </a:ext>
            </a:extLst>
          </a:blip>
          <a:srcRect l="29833" t="8597" r="30469" b="6531"/>
          <a:stretch/>
        </p:blipFill>
        <p:spPr>
          <a:xfrm>
            <a:off x="8153029" y="2832265"/>
            <a:ext cx="620300" cy="823298"/>
          </a:xfrm>
          <a:prstGeom prst="rect">
            <a:avLst/>
          </a:prstGeom>
        </p:spPr>
      </p:pic>
      <p:pic>
        <p:nvPicPr>
          <p:cNvPr id="9" name="図 8">
            <a:extLst>
              <a:ext uri="{FF2B5EF4-FFF2-40B4-BE49-F238E27FC236}">
                <a16:creationId xmlns:a16="http://schemas.microsoft.com/office/drawing/2014/main" id="{6AE7F4EE-E418-45D6-995F-EB541FE113A7}"/>
              </a:ext>
            </a:extLst>
          </p:cNvPr>
          <p:cNvPicPr>
            <a:picLocks noChangeAspect="1"/>
          </p:cNvPicPr>
          <p:nvPr/>
        </p:nvPicPr>
        <p:blipFill rotWithShape="1">
          <a:blip r:embed="rId5">
            <a:extLst>
              <a:ext uri="{28A0092B-C50C-407E-A947-70E740481C1C}">
                <a14:useLocalDpi xmlns:a14="http://schemas.microsoft.com/office/drawing/2010/main" val="0"/>
              </a:ext>
            </a:extLst>
          </a:blip>
          <a:srcRect l="17210" t="-259" r="14669" b="3937"/>
          <a:stretch/>
        </p:blipFill>
        <p:spPr>
          <a:xfrm>
            <a:off x="7170206" y="2880447"/>
            <a:ext cx="568035" cy="757984"/>
          </a:xfrm>
          <a:prstGeom prst="rect">
            <a:avLst/>
          </a:prstGeom>
        </p:spPr>
      </p:pic>
      <p:pic>
        <p:nvPicPr>
          <p:cNvPr id="10" name="図 9">
            <a:extLst>
              <a:ext uri="{FF2B5EF4-FFF2-40B4-BE49-F238E27FC236}">
                <a16:creationId xmlns:a16="http://schemas.microsoft.com/office/drawing/2014/main" id="{F71CED3E-4C2B-4F80-9411-92A0DBA969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3142" y="2226958"/>
            <a:ext cx="1380374" cy="610314"/>
          </a:xfrm>
          <a:prstGeom prst="rect">
            <a:avLst/>
          </a:prstGeom>
        </p:spPr>
      </p:pic>
      <p:pic>
        <p:nvPicPr>
          <p:cNvPr id="11" name="図 10">
            <a:extLst>
              <a:ext uri="{FF2B5EF4-FFF2-40B4-BE49-F238E27FC236}">
                <a16:creationId xmlns:a16="http://schemas.microsoft.com/office/drawing/2014/main" id="{80BA1600-3FAC-407C-8F3C-3FAAA6C94C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00618" y="3824026"/>
            <a:ext cx="602514" cy="563559"/>
          </a:xfrm>
          <a:prstGeom prst="rect">
            <a:avLst/>
          </a:prstGeom>
        </p:spPr>
      </p:pic>
      <p:pic>
        <p:nvPicPr>
          <p:cNvPr id="12" name="図 11">
            <a:extLst>
              <a:ext uri="{FF2B5EF4-FFF2-40B4-BE49-F238E27FC236}">
                <a16:creationId xmlns:a16="http://schemas.microsoft.com/office/drawing/2014/main" id="{DCA4A65C-3300-417D-B7DA-892E0425E4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19139" y="4284201"/>
            <a:ext cx="470168" cy="527830"/>
          </a:xfrm>
          <a:prstGeom prst="rect">
            <a:avLst/>
          </a:prstGeom>
        </p:spPr>
      </p:pic>
      <p:pic>
        <p:nvPicPr>
          <p:cNvPr id="13" name="図 12">
            <a:extLst>
              <a:ext uri="{FF2B5EF4-FFF2-40B4-BE49-F238E27FC236}">
                <a16:creationId xmlns:a16="http://schemas.microsoft.com/office/drawing/2014/main" id="{8504F03D-A543-4C1F-B86C-54483967F1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79596" y="1809803"/>
            <a:ext cx="533400" cy="323850"/>
          </a:xfrm>
          <a:prstGeom prst="rect">
            <a:avLst/>
          </a:prstGeom>
        </p:spPr>
      </p:pic>
      <p:pic>
        <p:nvPicPr>
          <p:cNvPr id="14" name="図 13">
            <a:extLst>
              <a:ext uri="{FF2B5EF4-FFF2-40B4-BE49-F238E27FC236}">
                <a16:creationId xmlns:a16="http://schemas.microsoft.com/office/drawing/2014/main" id="{2E8ABB38-6F1A-40AD-A99F-7525EC3AF582}"/>
              </a:ext>
            </a:extLst>
          </p:cNvPr>
          <p:cNvPicPr>
            <a:picLocks noChangeAspect="1"/>
          </p:cNvPicPr>
          <p:nvPr/>
        </p:nvPicPr>
        <p:blipFill rotWithShape="1">
          <a:blip r:embed="rId10">
            <a:extLst>
              <a:ext uri="{28A0092B-C50C-407E-A947-70E740481C1C}">
                <a14:useLocalDpi xmlns:a14="http://schemas.microsoft.com/office/drawing/2010/main" val="0"/>
              </a:ext>
            </a:extLst>
          </a:blip>
          <a:srcRect l="9900" t="31280" r="4551" b="29239"/>
          <a:stretch/>
        </p:blipFill>
        <p:spPr>
          <a:xfrm>
            <a:off x="10975755" y="4281119"/>
            <a:ext cx="916705" cy="423062"/>
          </a:xfrm>
          <a:prstGeom prst="rect">
            <a:avLst/>
          </a:prstGeom>
        </p:spPr>
      </p:pic>
      <p:pic>
        <p:nvPicPr>
          <p:cNvPr id="15" name="図 14">
            <a:extLst>
              <a:ext uri="{FF2B5EF4-FFF2-40B4-BE49-F238E27FC236}">
                <a16:creationId xmlns:a16="http://schemas.microsoft.com/office/drawing/2014/main" id="{B942D336-26F9-4D23-AF2E-36F1A3E7E19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27812" y="5630261"/>
            <a:ext cx="1071407" cy="447706"/>
          </a:xfrm>
          <a:prstGeom prst="rect">
            <a:avLst/>
          </a:prstGeom>
        </p:spPr>
      </p:pic>
      <p:cxnSp>
        <p:nvCxnSpPr>
          <p:cNvPr id="16" name="直線矢印コネクタ 15">
            <a:extLst>
              <a:ext uri="{FF2B5EF4-FFF2-40B4-BE49-F238E27FC236}">
                <a16:creationId xmlns:a16="http://schemas.microsoft.com/office/drawing/2014/main" id="{01E1F4DB-3E3D-49D4-8C7F-3B9611141BE5}"/>
              </a:ext>
            </a:extLst>
          </p:cNvPr>
          <p:cNvCxnSpPr>
            <a:cxnSpLocks/>
            <a:stCxn id="6" idx="1"/>
            <a:endCxn id="7" idx="3"/>
          </p:cNvCxnSpPr>
          <p:nvPr/>
        </p:nvCxnSpPr>
        <p:spPr>
          <a:xfrm flipH="1">
            <a:off x="10045703" y="3238969"/>
            <a:ext cx="881044" cy="15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2E81F1D2-7765-48BC-AD7E-436B4198878D}"/>
              </a:ext>
            </a:extLst>
          </p:cNvPr>
          <p:cNvCxnSpPr>
            <a:cxnSpLocks/>
            <a:stCxn id="8" idx="1"/>
            <a:endCxn id="9" idx="3"/>
          </p:cNvCxnSpPr>
          <p:nvPr/>
        </p:nvCxnSpPr>
        <p:spPr>
          <a:xfrm flipH="1">
            <a:off x="7738241" y="3243914"/>
            <a:ext cx="414788" cy="155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00158EF-7270-4550-A061-FCDEBA6B5A5B}"/>
              </a:ext>
            </a:extLst>
          </p:cNvPr>
          <p:cNvCxnSpPr>
            <a:cxnSpLocks/>
            <a:stCxn id="7" idx="1"/>
            <a:endCxn id="8" idx="3"/>
          </p:cNvCxnSpPr>
          <p:nvPr/>
        </p:nvCxnSpPr>
        <p:spPr>
          <a:xfrm flipH="1">
            <a:off x="8773329" y="3240566"/>
            <a:ext cx="414788" cy="33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C0F81C99-148D-4D6B-85F3-E993A8E9FF70}"/>
              </a:ext>
            </a:extLst>
          </p:cNvPr>
          <p:cNvCxnSpPr>
            <a:cxnSpLocks/>
            <a:stCxn id="8" idx="2"/>
            <a:endCxn id="15" idx="0"/>
          </p:cNvCxnSpPr>
          <p:nvPr/>
        </p:nvCxnSpPr>
        <p:spPr>
          <a:xfrm>
            <a:off x="8463179" y="3655563"/>
            <a:ext cx="1000337" cy="19746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E702DD1C-279E-4B77-8831-B1CDD1C7A4B6}"/>
              </a:ext>
            </a:extLst>
          </p:cNvPr>
          <p:cNvCxnSpPr>
            <a:cxnSpLocks/>
            <a:stCxn id="8" idx="2"/>
            <a:endCxn id="23" idx="0"/>
          </p:cNvCxnSpPr>
          <p:nvPr/>
        </p:nvCxnSpPr>
        <p:spPr>
          <a:xfrm>
            <a:off x="8463179" y="3655563"/>
            <a:ext cx="1" cy="6477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BD4BC2D-51C9-43B9-B842-02B1E02C7F00}"/>
              </a:ext>
            </a:extLst>
          </p:cNvPr>
          <p:cNvCxnSpPr>
            <a:cxnSpLocks/>
            <a:stCxn id="9" idx="2"/>
            <a:endCxn id="12" idx="0"/>
          </p:cNvCxnSpPr>
          <p:nvPr/>
        </p:nvCxnSpPr>
        <p:spPr>
          <a:xfrm flipH="1">
            <a:off x="7454223" y="3638431"/>
            <a:ext cx="1" cy="6457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2" name="図 21">
            <a:extLst>
              <a:ext uri="{FF2B5EF4-FFF2-40B4-BE49-F238E27FC236}">
                <a16:creationId xmlns:a16="http://schemas.microsoft.com/office/drawing/2014/main" id="{BCB7A46A-2443-46DF-BD5C-8724B16437A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84119" y="4348335"/>
            <a:ext cx="1054635" cy="410136"/>
          </a:xfrm>
          <a:prstGeom prst="rect">
            <a:avLst/>
          </a:prstGeom>
        </p:spPr>
      </p:pic>
      <p:pic>
        <p:nvPicPr>
          <p:cNvPr id="23" name="図 22">
            <a:extLst>
              <a:ext uri="{FF2B5EF4-FFF2-40B4-BE49-F238E27FC236}">
                <a16:creationId xmlns:a16="http://schemas.microsoft.com/office/drawing/2014/main" id="{5F2D7F21-AFFD-4D9B-962B-87F178672999}"/>
              </a:ext>
            </a:extLst>
          </p:cNvPr>
          <p:cNvPicPr>
            <a:picLocks noChangeAspect="1"/>
          </p:cNvPicPr>
          <p:nvPr/>
        </p:nvPicPr>
        <p:blipFill rotWithShape="1">
          <a:blip r:embed="rId13">
            <a:extLst>
              <a:ext uri="{28A0092B-C50C-407E-A947-70E740481C1C}">
                <a14:useLocalDpi xmlns:a14="http://schemas.microsoft.com/office/drawing/2010/main" val="0"/>
              </a:ext>
            </a:extLst>
          </a:blip>
          <a:srcRect l="28674" t="10366" r="29295" b="7375"/>
          <a:stretch/>
        </p:blipFill>
        <p:spPr>
          <a:xfrm>
            <a:off x="8161923" y="4303320"/>
            <a:ext cx="602514" cy="685851"/>
          </a:xfrm>
          <a:prstGeom prst="rect">
            <a:avLst/>
          </a:prstGeom>
        </p:spPr>
      </p:pic>
      <p:cxnSp>
        <p:nvCxnSpPr>
          <p:cNvPr id="24" name="直線矢印コネクタ 23">
            <a:extLst>
              <a:ext uri="{FF2B5EF4-FFF2-40B4-BE49-F238E27FC236}">
                <a16:creationId xmlns:a16="http://schemas.microsoft.com/office/drawing/2014/main" id="{E5553FC1-A35C-47AA-BF9F-C3A951999233}"/>
              </a:ext>
            </a:extLst>
          </p:cNvPr>
          <p:cNvCxnSpPr>
            <a:cxnSpLocks/>
            <a:stCxn id="7" idx="2"/>
            <a:endCxn id="22" idx="0"/>
          </p:cNvCxnSpPr>
          <p:nvPr/>
        </p:nvCxnSpPr>
        <p:spPr>
          <a:xfrm flipH="1">
            <a:off x="9611437" y="3697705"/>
            <a:ext cx="5473" cy="6506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カギ線 24">
            <a:extLst>
              <a:ext uri="{FF2B5EF4-FFF2-40B4-BE49-F238E27FC236}">
                <a16:creationId xmlns:a16="http://schemas.microsoft.com/office/drawing/2014/main" id="{0A14A73E-14E3-4DC5-9E2D-AFA14A328E53}"/>
              </a:ext>
            </a:extLst>
          </p:cNvPr>
          <p:cNvCxnSpPr>
            <a:cxnSpLocks/>
            <a:stCxn id="22" idx="3"/>
            <a:endCxn id="10" idx="3"/>
          </p:cNvCxnSpPr>
          <p:nvPr/>
        </p:nvCxnSpPr>
        <p:spPr>
          <a:xfrm flipH="1" flipV="1">
            <a:off x="9463516" y="2532115"/>
            <a:ext cx="675238" cy="2021288"/>
          </a:xfrm>
          <a:prstGeom prst="bentConnector3">
            <a:avLst>
              <a:gd name="adj1" fmla="val -4388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コネクタ: カギ線 25">
            <a:extLst>
              <a:ext uri="{FF2B5EF4-FFF2-40B4-BE49-F238E27FC236}">
                <a16:creationId xmlns:a16="http://schemas.microsoft.com/office/drawing/2014/main" id="{B2827E18-0E9E-45A1-AC45-79E5164753F2}"/>
              </a:ext>
            </a:extLst>
          </p:cNvPr>
          <p:cNvCxnSpPr>
            <a:cxnSpLocks/>
            <a:stCxn id="9" idx="0"/>
            <a:endCxn id="14" idx="1"/>
          </p:cNvCxnSpPr>
          <p:nvPr/>
        </p:nvCxnSpPr>
        <p:spPr>
          <a:xfrm rot="16200000" flipH="1">
            <a:off x="8408887" y="1925783"/>
            <a:ext cx="1612203" cy="3521531"/>
          </a:xfrm>
          <a:prstGeom prst="bentConnector4">
            <a:avLst>
              <a:gd name="adj1" fmla="val -48840"/>
              <a:gd name="adj2" fmla="val 89616"/>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EDD261EC-9EEC-4493-B9A5-7A57BD664996}"/>
              </a:ext>
            </a:extLst>
          </p:cNvPr>
          <p:cNvSpPr/>
          <p:nvPr/>
        </p:nvSpPr>
        <p:spPr>
          <a:xfrm>
            <a:off x="5926381" y="5419317"/>
            <a:ext cx="1071407" cy="3251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ZABBIX</a:t>
            </a:r>
            <a:endParaRPr kumimoji="1" lang="ja-JP" altLang="en-US" dirty="0"/>
          </a:p>
        </p:txBody>
      </p:sp>
      <p:cxnSp>
        <p:nvCxnSpPr>
          <p:cNvPr id="28" name="コネクタ: カギ線 27">
            <a:extLst>
              <a:ext uri="{FF2B5EF4-FFF2-40B4-BE49-F238E27FC236}">
                <a16:creationId xmlns:a16="http://schemas.microsoft.com/office/drawing/2014/main" id="{9277BCE9-0772-4BF6-AD56-65556D642154}"/>
              </a:ext>
            </a:extLst>
          </p:cNvPr>
          <p:cNvCxnSpPr>
            <a:cxnSpLocks/>
            <a:stCxn id="12" idx="1"/>
            <a:endCxn id="11" idx="3"/>
          </p:cNvCxnSpPr>
          <p:nvPr/>
        </p:nvCxnSpPr>
        <p:spPr>
          <a:xfrm rot="10800000">
            <a:off x="5303133" y="4105806"/>
            <a:ext cx="1916007" cy="442310"/>
          </a:xfrm>
          <a:prstGeom prst="bentConnector3">
            <a:avLst>
              <a:gd name="adj1" fmla="val 4293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9" name="図 28">
            <a:extLst>
              <a:ext uri="{FF2B5EF4-FFF2-40B4-BE49-F238E27FC236}">
                <a16:creationId xmlns:a16="http://schemas.microsoft.com/office/drawing/2014/main" id="{BE35CCB5-5E89-43B8-9359-CE62B9BAEC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5609" y="3013775"/>
            <a:ext cx="602514" cy="563559"/>
          </a:xfrm>
          <a:prstGeom prst="rect">
            <a:avLst/>
          </a:prstGeom>
        </p:spPr>
      </p:pic>
      <p:cxnSp>
        <p:nvCxnSpPr>
          <p:cNvPr id="30" name="コネクタ: カギ線 29">
            <a:extLst>
              <a:ext uri="{FF2B5EF4-FFF2-40B4-BE49-F238E27FC236}">
                <a16:creationId xmlns:a16="http://schemas.microsoft.com/office/drawing/2014/main" id="{18E7E37B-767A-46A4-B122-A43472AC7820}"/>
              </a:ext>
            </a:extLst>
          </p:cNvPr>
          <p:cNvCxnSpPr>
            <a:cxnSpLocks/>
            <a:stCxn id="12" idx="1"/>
            <a:endCxn id="29" idx="3"/>
          </p:cNvCxnSpPr>
          <p:nvPr/>
        </p:nvCxnSpPr>
        <p:spPr>
          <a:xfrm rot="10800000">
            <a:off x="5288123" y="3295556"/>
            <a:ext cx="1931016" cy="1252561"/>
          </a:xfrm>
          <a:prstGeom prst="bentConnector3">
            <a:avLst>
              <a:gd name="adj1" fmla="val 42985"/>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2" name="図 31">
            <a:extLst>
              <a:ext uri="{FF2B5EF4-FFF2-40B4-BE49-F238E27FC236}">
                <a16:creationId xmlns:a16="http://schemas.microsoft.com/office/drawing/2014/main" id="{E7D0C5E4-F3D0-4045-BDF9-16DFF5629A6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333575">
            <a:off x="838399" y="4662693"/>
            <a:ext cx="581727" cy="581727"/>
          </a:xfrm>
          <a:prstGeom prst="rect">
            <a:avLst/>
          </a:prstGeom>
        </p:spPr>
      </p:pic>
      <p:pic>
        <p:nvPicPr>
          <p:cNvPr id="34" name="図 33">
            <a:extLst>
              <a:ext uri="{FF2B5EF4-FFF2-40B4-BE49-F238E27FC236}">
                <a16:creationId xmlns:a16="http://schemas.microsoft.com/office/drawing/2014/main" id="{737E7438-2645-43B4-99C6-819F4449FFF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65726" y="3547606"/>
            <a:ext cx="339096" cy="319150"/>
          </a:xfrm>
          <a:prstGeom prst="rect">
            <a:avLst/>
          </a:prstGeom>
        </p:spPr>
      </p:pic>
      <p:pic>
        <p:nvPicPr>
          <p:cNvPr id="35" name="図 34">
            <a:extLst>
              <a:ext uri="{FF2B5EF4-FFF2-40B4-BE49-F238E27FC236}">
                <a16:creationId xmlns:a16="http://schemas.microsoft.com/office/drawing/2014/main" id="{EFB882D5-793A-4B48-871C-6CA2481F601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37745" y="2039192"/>
            <a:ext cx="450775" cy="280941"/>
          </a:xfrm>
          <a:prstGeom prst="rect">
            <a:avLst/>
          </a:prstGeom>
        </p:spPr>
      </p:pic>
      <p:sp>
        <p:nvSpPr>
          <p:cNvPr id="36" name="正方形/長方形 35">
            <a:extLst>
              <a:ext uri="{FF2B5EF4-FFF2-40B4-BE49-F238E27FC236}">
                <a16:creationId xmlns:a16="http://schemas.microsoft.com/office/drawing/2014/main" id="{74579503-260C-4A24-A49F-EE9BC688094A}"/>
              </a:ext>
            </a:extLst>
          </p:cNvPr>
          <p:cNvSpPr/>
          <p:nvPr/>
        </p:nvSpPr>
        <p:spPr>
          <a:xfrm>
            <a:off x="3164693" y="2082800"/>
            <a:ext cx="3398212" cy="3014133"/>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0C2BA94E-70EF-4E0D-9F11-D8195C1301AD}"/>
              </a:ext>
            </a:extLst>
          </p:cNvPr>
          <p:cNvSpPr/>
          <p:nvPr/>
        </p:nvSpPr>
        <p:spPr>
          <a:xfrm>
            <a:off x="4160650" y="2455401"/>
            <a:ext cx="2094995" cy="1168004"/>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A0A25EE7-0E0E-4EDC-A6AD-0854821E1882}"/>
              </a:ext>
            </a:extLst>
          </p:cNvPr>
          <p:cNvSpPr/>
          <p:nvPr/>
        </p:nvSpPr>
        <p:spPr>
          <a:xfrm>
            <a:off x="4167441" y="3773882"/>
            <a:ext cx="2094995" cy="1168004"/>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a:extLst>
              <a:ext uri="{FF2B5EF4-FFF2-40B4-BE49-F238E27FC236}">
                <a16:creationId xmlns:a16="http://schemas.microsoft.com/office/drawing/2014/main" id="{743E10A6-5367-403E-A0E1-472165F1AED7}"/>
              </a:ext>
            </a:extLst>
          </p:cNvPr>
          <p:cNvPicPr>
            <a:picLocks noChangeAspect="1"/>
          </p:cNvPicPr>
          <p:nvPr/>
        </p:nvPicPr>
        <p:blipFill rotWithShape="1">
          <a:blip r:embed="rId17">
            <a:extLst>
              <a:ext uri="{28A0092B-C50C-407E-A947-70E740481C1C}">
                <a14:useLocalDpi xmlns:a14="http://schemas.microsoft.com/office/drawing/2010/main" val="0"/>
              </a:ext>
            </a:extLst>
          </a:blip>
          <a:srcRect l="33913" t="10598" r="32278" b="12075"/>
          <a:stretch/>
        </p:blipFill>
        <p:spPr>
          <a:xfrm>
            <a:off x="5529436" y="2463309"/>
            <a:ext cx="520270" cy="594974"/>
          </a:xfrm>
          <a:prstGeom prst="rect">
            <a:avLst/>
          </a:prstGeom>
        </p:spPr>
      </p:pic>
      <p:pic>
        <p:nvPicPr>
          <p:cNvPr id="40" name="図 39">
            <a:extLst>
              <a:ext uri="{FF2B5EF4-FFF2-40B4-BE49-F238E27FC236}">
                <a16:creationId xmlns:a16="http://schemas.microsoft.com/office/drawing/2014/main" id="{BDE5D770-56FC-4137-9660-1534F2DB42E3}"/>
              </a:ext>
            </a:extLst>
          </p:cNvPr>
          <p:cNvPicPr>
            <a:picLocks noChangeAspect="1"/>
          </p:cNvPicPr>
          <p:nvPr/>
        </p:nvPicPr>
        <p:blipFill rotWithShape="1">
          <a:blip r:embed="rId17">
            <a:extLst>
              <a:ext uri="{28A0092B-C50C-407E-A947-70E740481C1C}">
                <a14:useLocalDpi xmlns:a14="http://schemas.microsoft.com/office/drawing/2010/main" val="0"/>
              </a:ext>
            </a:extLst>
          </a:blip>
          <a:srcRect l="33913" t="10598" r="32278" b="12075"/>
          <a:stretch/>
        </p:blipFill>
        <p:spPr>
          <a:xfrm>
            <a:off x="5526881" y="4308916"/>
            <a:ext cx="520270" cy="594974"/>
          </a:xfrm>
          <a:prstGeom prst="rect">
            <a:avLst/>
          </a:prstGeom>
        </p:spPr>
      </p:pic>
      <p:cxnSp>
        <p:nvCxnSpPr>
          <p:cNvPr id="41" name="直線矢印コネクタ 40">
            <a:extLst>
              <a:ext uri="{FF2B5EF4-FFF2-40B4-BE49-F238E27FC236}">
                <a16:creationId xmlns:a16="http://schemas.microsoft.com/office/drawing/2014/main" id="{1D2CB13E-213C-4A47-A641-6089ED4BD1E8}"/>
              </a:ext>
            </a:extLst>
          </p:cNvPr>
          <p:cNvCxnSpPr>
            <a:cxnSpLocks/>
            <a:stCxn id="39" idx="2"/>
            <a:endCxn id="40" idx="0"/>
          </p:cNvCxnSpPr>
          <p:nvPr/>
        </p:nvCxnSpPr>
        <p:spPr>
          <a:xfrm flipH="1">
            <a:off x="5787016" y="3058283"/>
            <a:ext cx="2555" cy="125063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カギ線 41">
            <a:extLst>
              <a:ext uri="{FF2B5EF4-FFF2-40B4-BE49-F238E27FC236}">
                <a16:creationId xmlns:a16="http://schemas.microsoft.com/office/drawing/2014/main" id="{A3AD7EDD-70E9-4BCD-B643-41FF0D5DE32D}"/>
              </a:ext>
            </a:extLst>
          </p:cNvPr>
          <p:cNvCxnSpPr>
            <a:cxnSpLocks/>
            <a:stCxn id="29" idx="0"/>
            <a:endCxn id="39" idx="1"/>
          </p:cNvCxnSpPr>
          <p:nvPr/>
        </p:nvCxnSpPr>
        <p:spPr>
          <a:xfrm rot="5400000" flipH="1" flipV="1">
            <a:off x="5131662" y="2616001"/>
            <a:ext cx="252979" cy="54257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コネクタ: カギ線 42">
            <a:extLst>
              <a:ext uri="{FF2B5EF4-FFF2-40B4-BE49-F238E27FC236}">
                <a16:creationId xmlns:a16="http://schemas.microsoft.com/office/drawing/2014/main" id="{D25130F0-C3B5-4196-9722-498385F8B067}"/>
              </a:ext>
            </a:extLst>
          </p:cNvPr>
          <p:cNvCxnSpPr>
            <a:cxnSpLocks/>
            <a:stCxn id="11" idx="1"/>
            <a:endCxn id="39" idx="1"/>
          </p:cNvCxnSpPr>
          <p:nvPr/>
        </p:nvCxnSpPr>
        <p:spPr>
          <a:xfrm rot="10800000" flipH="1">
            <a:off x="4700618" y="2760796"/>
            <a:ext cx="828818" cy="1345010"/>
          </a:xfrm>
          <a:prstGeom prst="bentConnector3">
            <a:avLst>
              <a:gd name="adj1" fmla="val -1430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4" name="図 43">
            <a:extLst>
              <a:ext uri="{FF2B5EF4-FFF2-40B4-BE49-F238E27FC236}">
                <a16:creationId xmlns:a16="http://schemas.microsoft.com/office/drawing/2014/main" id="{8BD4EED6-0820-4C43-8640-50D25F9DDF9B}"/>
              </a:ext>
            </a:extLst>
          </p:cNvPr>
          <p:cNvPicPr>
            <a:picLocks noChangeAspect="1"/>
          </p:cNvPicPr>
          <p:nvPr/>
        </p:nvPicPr>
        <p:blipFill rotWithShape="1">
          <a:blip r:embed="rId18">
            <a:extLst>
              <a:ext uri="{28A0092B-C50C-407E-A947-70E740481C1C}">
                <a14:useLocalDpi xmlns:a14="http://schemas.microsoft.com/office/drawing/2010/main" val="0"/>
              </a:ext>
            </a:extLst>
          </a:blip>
          <a:srcRect l="19491" t="7862" r="18414" b="14123"/>
          <a:stretch/>
        </p:blipFill>
        <p:spPr>
          <a:xfrm>
            <a:off x="3500075" y="3456547"/>
            <a:ext cx="618448" cy="505893"/>
          </a:xfrm>
          <a:prstGeom prst="rect">
            <a:avLst/>
          </a:prstGeom>
        </p:spPr>
      </p:pic>
      <p:cxnSp>
        <p:nvCxnSpPr>
          <p:cNvPr id="45" name="コネクタ: カギ線 44">
            <a:extLst>
              <a:ext uri="{FF2B5EF4-FFF2-40B4-BE49-F238E27FC236}">
                <a16:creationId xmlns:a16="http://schemas.microsoft.com/office/drawing/2014/main" id="{BBD5B637-987F-466A-BFE8-FE8C19137F55}"/>
              </a:ext>
            </a:extLst>
          </p:cNvPr>
          <p:cNvCxnSpPr>
            <a:cxnSpLocks/>
            <a:stCxn id="62" idx="3"/>
            <a:endCxn id="58" idx="1"/>
          </p:cNvCxnSpPr>
          <p:nvPr/>
        </p:nvCxnSpPr>
        <p:spPr>
          <a:xfrm>
            <a:off x="1425677" y="2617077"/>
            <a:ext cx="770268" cy="1092416"/>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CECB03BA-8DF8-4CB2-8CAE-665A54E92C92}"/>
              </a:ext>
            </a:extLst>
          </p:cNvPr>
          <p:cNvCxnSpPr>
            <a:cxnSpLocks/>
            <a:stCxn id="32" idx="3"/>
            <a:endCxn id="58" idx="1"/>
          </p:cNvCxnSpPr>
          <p:nvPr/>
        </p:nvCxnSpPr>
        <p:spPr>
          <a:xfrm flipV="1">
            <a:off x="1418758" y="3709493"/>
            <a:ext cx="777187" cy="127224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8" name="図 47">
            <a:extLst>
              <a:ext uri="{FF2B5EF4-FFF2-40B4-BE49-F238E27FC236}">
                <a16:creationId xmlns:a16="http://schemas.microsoft.com/office/drawing/2014/main" id="{FB6DCE33-6959-44D1-8F8D-5CEA7CC17924}"/>
              </a:ext>
            </a:extLst>
          </p:cNvPr>
          <p:cNvPicPr>
            <a:picLocks noChangeAspect="1"/>
          </p:cNvPicPr>
          <p:nvPr/>
        </p:nvPicPr>
        <p:blipFill rotWithShape="1">
          <a:blip r:embed="rId19">
            <a:extLst>
              <a:ext uri="{28A0092B-C50C-407E-A947-70E740481C1C}">
                <a14:useLocalDpi xmlns:a14="http://schemas.microsoft.com/office/drawing/2010/main" val="0"/>
              </a:ext>
            </a:extLst>
          </a:blip>
          <a:srcRect l="11500" t="15660" r="8559" b="18938"/>
          <a:stretch/>
        </p:blipFill>
        <p:spPr>
          <a:xfrm>
            <a:off x="2253498" y="2581023"/>
            <a:ext cx="731273" cy="314577"/>
          </a:xfrm>
          <a:prstGeom prst="rect">
            <a:avLst/>
          </a:prstGeom>
        </p:spPr>
      </p:pic>
      <p:pic>
        <p:nvPicPr>
          <p:cNvPr id="49" name="図 48">
            <a:extLst>
              <a:ext uri="{FF2B5EF4-FFF2-40B4-BE49-F238E27FC236}">
                <a16:creationId xmlns:a16="http://schemas.microsoft.com/office/drawing/2014/main" id="{155251B2-CED6-4C49-8769-9E39097B0201}"/>
              </a:ext>
            </a:extLst>
          </p:cNvPr>
          <p:cNvPicPr>
            <a:picLocks noChangeAspect="1"/>
          </p:cNvPicPr>
          <p:nvPr/>
        </p:nvPicPr>
        <p:blipFill rotWithShape="1">
          <a:blip r:embed="rId20">
            <a:extLst>
              <a:ext uri="{28A0092B-C50C-407E-A947-70E740481C1C}">
                <a14:useLocalDpi xmlns:a14="http://schemas.microsoft.com/office/drawing/2010/main" val="0"/>
              </a:ext>
            </a:extLst>
          </a:blip>
          <a:srcRect l="12855" t="19058" r="10438" b="17508"/>
          <a:stretch/>
        </p:blipFill>
        <p:spPr>
          <a:xfrm>
            <a:off x="2254394" y="2204138"/>
            <a:ext cx="733978" cy="319150"/>
          </a:xfrm>
          <a:prstGeom prst="rect">
            <a:avLst/>
          </a:prstGeom>
        </p:spPr>
      </p:pic>
      <p:cxnSp>
        <p:nvCxnSpPr>
          <p:cNvPr id="50" name="直線矢印コネクタ 49">
            <a:extLst>
              <a:ext uri="{FF2B5EF4-FFF2-40B4-BE49-F238E27FC236}">
                <a16:creationId xmlns:a16="http://schemas.microsoft.com/office/drawing/2014/main" id="{A79228C9-2F3E-4B5A-B119-BF6A86E5F769}"/>
              </a:ext>
            </a:extLst>
          </p:cNvPr>
          <p:cNvCxnSpPr>
            <a:cxnSpLocks/>
            <a:stCxn id="34" idx="3"/>
            <a:endCxn id="44" idx="1"/>
          </p:cNvCxnSpPr>
          <p:nvPr/>
        </p:nvCxnSpPr>
        <p:spPr>
          <a:xfrm>
            <a:off x="3304822" y="3707181"/>
            <a:ext cx="195253" cy="2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 name="図 50">
            <a:extLst>
              <a:ext uri="{FF2B5EF4-FFF2-40B4-BE49-F238E27FC236}">
                <a16:creationId xmlns:a16="http://schemas.microsoft.com/office/drawing/2014/main" id="{497061C4-DDD7-44A0-9FE7-2D7AE5D84539}"/>
              </a:ext>
            </a:extLst>
          </p:cNvPr>
          <p:cNvPicPr>
            <a:picLocks noChangeAspect="1"/>
          </p:cNvPicPr>
          <p:nvPr/>
        </p:nvPicPr>
        <p:blipFill rotWithShape="1">
          <a:blip r:embed="rId21">
            <a:extLst>
              <a:ext uri="{28A0092B-C50C-407E-A947-70E740481C1C}">
                <a14:useLocalDpi xmlns:a14="http://schemas.microsoft.com/office/drawing/2010/main" val="0"/>
              </a:ext>
            </a:extLst>
          </a:blip>
          <a:srcRect l="16619" t="20911" r="12195" b="19368"/>
          <a:stretch/>
        </p:blipFill>
        <p:spPr>
          <a:xfrm>
            <a:off x="2257006" y="2974255"/>
            <a:ext cx="737457" cy="325310"/>
          </a:xfrm>
          <a:prstGeom prst="rect">
            <a:avLst/>
          </a:prstGeom>
        </p:spPr>
      </p:pic>
      <p:pic>
        <p:nvPicPr>
          <p:cNvPr id="52" name="図 51">
            <a:extLst>
              <a:ext uri="{FF2B5EF4-FFF2-40B4-BE49-F238E27FC236}">
                <a16:creationId xmlns:a16="http://schemas.microsoft.com/office/drawing/2014/main" id="{F1822F78-87E0-4EA1-96E8-B18018C532E3}"/>
              </a:ext>
            </a:extLst>
          </p:cNvPr>
          <p:cNvPicPr>
            <a:picLocks noChangeAspect="1"/>
          </p:cNvPicPr>
          <p:nvPr/>
        </p:nvPicPr>
        <p:blipFill rotWithShape="1">
          <a:blip r:embed="rId22">
            <a:extLst>
              <a:ext uri="{28A0092B-C50C-407E-A947-70E740481C1C}">
                <a14:useLocalDpi xmlns:a14="http://schemas.microsoft.com/office/drawing/2010/main" val="0"/>
              </a:ext>
            </a:extLst>
          </a:blip>
          <a:srcRect l="21111" t="8520" r="24233" b="17967"/>
          <a:stretch/>
        </p:blipFill>
        <p:spPr>
          <a:xfrm>
            <a:off x="2370880" y="4136124"/>
            <a:ext cx="551818" cy="742205"/>
          </a:xfrm>
          <a:prstGeom prst="rect">
            <a:avLst/>
          </a:prstGeom>
        </p:spPr>
      </p:pic>
      <p:cxnSp>
        <p:nvCxnSpPr>
          <p:cNvPr id="53" name="コネクタ: カギ線 52">
            <a:extLst>
              <a:ext uri="{FF2B5EF4-FFF2-40B4-BE49-F238E27FC236}">
                <a16:creationId xmlns:a16="http://schemas.microsoft.com/office/drawing/2014/main" id="{D84A4CF2-886C-4FC4-AD34-8D9CC3CB6A57}"/>
              </a:ext>
            </a:extLst>
          </p:cNvPr>
          <p:cNvCxnSpPr>
            <a:cxnSpLocks/>
            <a:stCxn id="44" idx="0"/>
            <a:endCxn id="37" idx="1"/>
          </p:cNvCxnSpPr>
          <p:nvPr/>
        </p:nvCxnSpPr>
        <p:spPr>
          <a:xfrm rot="5400000" flipH="1" flipV="1">
            <a:off x="3776402" y="3072300"/>
            <a:ext cx="417144" cy="35135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コネクタ: カギ線 53">
            <a:extLst>
              <a:ext uri="{FF2B5EF4-FFF2-40B4-BE49-F238E27FC236}">
                <a16:creationId xmlns:a16="http://schemas.microsoft.com/office/drawing/2014/main" id="{40E3FB80-CA08-4DCF-9133-C1166AC4AEFE}"/>
              </a:ext>
            </a:extLst>
          </p:cNvPr>
          <p:cNvCxnSpPr>
            <a:cxnSpLocks/>
            <a:stCxn id="44" idx="2"/>
            <a:endCxn id="38" idx="1"/>
          </p:cNvCxnSpPr>
          <p:nvPr/>
        </p:nvCxnSpPr>
        <p:spPr>
          <a:xfrm rot="16200000" flipH="1">
            <a:off x="3790648" y="3981091"/>
            <a:ext cx="395444" cy="35814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コネクタ: カギ線 54">
            <a:extLst>
              <a:ext uri="{FF2B5EF4-FFF2-40B4-BE49-F238E27FC236}">
                <a16:creationId xmlns:a16="http://schemas.microsoft.com/office/drawing/2014/main" id="{F2381C17-970D-47F0-8CD1-FD509EACAD45}"/>
              </a:ext>
            </a:extLst>
          </p:cNvPr>
          <p:cNvCxnSpPr>
            <a:cxnSpLocks/>
            <a:stCxn id="32" idx="2"/>
            <a:endCxn id="52" idx="2"/>
          </p:cNvCxnSpPr>
          <p:nvPr/>
        </p:nvCxnSpPr>
        <p:spPr>
          <a:xfrm rot="5400000" flipH="1" flipV="1">
            <a:off x="1691574" y="4287838"/>
            <a:ext cx="364723" cy="1545705"/>
          </a:xfrm>
          <a:prstGeom prst="bentConnector3">
            <a:avLst>
              <a:gd name="adj1" fmla="val -1662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コネクタ: カギ線 55">
            <a:extLst>
              <a:ext uri="{FF2B5EF4-FFF2-40B4-BE49-F238E27FC236}">
                <a16:creationId xmlns:a16="http://schemas.microsoft.com/office/drawing/2014/main" id="{4C1F35BE-18EB-476A-8A7B-5919254B733A}"/>
              </a:ext>
            </a:extLst>
          </p:cNvPr>
          <p:cNvCxnSpPr>
            <a:cxnSpLocks/>
            <a:stCxn id="32" idx="2"/>
            <a:endCxn id="27" idx="1"/>
          </p:cNvCxnSpPr>
          <p:nvPr/>
        </p:nvCxnSpPr>
        <p:spPr>
          <a:xfrm rot="16200000" flipH="1">
            <a:off x="3344320" y="2999815"/>
            <a:ext cx="338825" cy="482529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コネクタ: カギ線 56">
            <a:extLst>
              <a:ext uri="{FF2B5EF4-FFF2-40B4-BE49-F238E27FC236}">
                <a16:creationId xmlns:a16="http://schemas.microsoft.com/office/drawing/2014/main" id="{4FA75290-237D-4C5A-B5AA-F645D96498EB}"/>
              </a:ext>
            </a:extLst>
          </p:cNvPr>
          <p:cNvCxnSpPr>
            <a:cxnSpLocks/>
            <a:stCxn id="32" idx="2"/>
            <a:endCxn id="15" idx="1"/>
          </p:cNvCxnSpPr>
          <p:nvPr/>
        </p:nvCxnSpPr>
        <p:spPr>
          <a:xfrm rot="16200000" flipH="1">
            <a:off x="4708917" y="1635219"/>
            <a:ext cx="611062" cy="782672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8" name="図 57">
            <a:extLst>
              <a:ext uri="{FF2B5EF4-FFF2-40B4-BE49-F238E27FC236}">
                <a16:creationId xmlns:a16="http://schemas.microsoft.com/office/drawing/2014/main" id="{2143C483-065D-420D-8CF2-257C0C2B618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195945" y="3446339"/>
            <a:ext cx="526308" cy="526308"/>
          </a:xfrm>
          <a:prstGeom prst="rect">
            <a:avLst/>
          </a:prstGeom>
        </p:spPr>
      </p:pic>
      <p:cxnSp>
        <p:nvCxnSpPr>
          <p:cNvPr id="59" name="直線矢印コネクタ 58">
            <a:extLst>
              <a:ext uri="{FF2B5EF4-FFF2-40B4-BE49-F238E27FC236}">
                <a16:creationId xmlns:a16="http://schemas.microsoft.com/office/drawing/2014/main" id="{2CA75E30-2D19-49CC-A334-5D0F101A144E}"/>
              </a:ext>
            </a:extLst>
          </p:cNvPr>
          <p:cNvCxnSpPr>
            <a:cxnSpLocks/>
            <a:stCxn id="58" idx="3"/>
            <a:endCxn id="34" idx="1"/>
          </p:cNvCxnSpPr>
          <p:nvPr/>
        </p:nvCxnSpPr>
        <p:spPr>
          <a:xfrm flipV="1">
            <a:off x="2722253" y="3707181"/>
            <a:ext cx="243473" cy="23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コネクタ: カギ線 59">
            <a:extLst>
              <a:ext uri="{FF2B5EF4-FFF2-40B4-BE49-F238E27FC236}">
                <a16:creationId xmlns:a16="http://schemas.microsoft.com/office/drawing/2014/main" id="{C6B2F83E-2F0D-4CA6-992D-B338BA78DA94}"/>
              </a:ext>
            </a:extLst>
          </p:cNvPr>
          <p:cNvCxnSpPr>
            <a:cxnSpLocks/>
            <a:stCxn id="27" idx="0"/>
            <a:endCxn id="36" idx="2"/>
          </p:cNvCxnSpPr>
          <p:nvPr/>
        </p:nvCxnSpPr>
        <p:spPr>
          <a:xfrm rot="16200000" flipV="1">
            <a:off x="5501750" y="4458982"/>
            <a:ext cx="322384" cy="1598286"/>
          </a:xfrm>
          <a:prstGeom prst="bentConnector3">
            <a:avLst>
              <a:gd name="adj1" fmla="val 3424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45C8A2A6-3C2F-4324-8BB0-C181DA61AA4E}"/>
              </a:ext>
            </a:extLst>
          </p:cNvPr>
          <p:cNvSpPr txBox="1"/>
          <p:nvPr/>
        </p:nvSpPr>
        <p:spPr>
          <a:xfrm>
            <a:off x="5033314" y="4528160"/>
            <a:ext cx="556563" cy="215444"/>
          </a:xfrm>
          <a:prstGeom prst="rect">
            <a:avLst/>
          </a:prstGeom>
          <a:noFill/>
        </p:spPr>
        <p:txBody>
          <a:bodyPr wrap="none" rtlCol="0">
            <a:spAutoFit/>
          </a:bodyPr>
          <a:lstStyle/>
          <a:p>
            <a:r>
              <a:rPr kumimoji="1" lang="is-IS" altLang="ja-JP" sz="800" dirty="0"/>
              <a:t>multi az</a:t>
            </a:r>
            <a:endParaRPr kumimoji="1" lang="ja-JP" altLang="en-US" sz="800" dirty="0"/>
          </a:p>
        </p:txBody>
      </p:sp>
      <p:pic>
        <p:nvPicPr>
          <p:cNvPr id="62" name="コンテンツ プレースホルダー 4">
            <a:extLst>
              <a:ext uri="{FF2B5EF4-FFF2-40B4-BE49-F238E27FC236}">
                <a16:creationId xmlns:a16="http://schemas.microsoft.com/office/drawing/2014/main" id="{1DF97C10-3C82-49CC-A1DC-3A349424BF40}"/>
              </a:ext>
            </a:extLst>
          </p:cNvPr>
          <p:cNvPicPr>
            <a:picLocks noGrp="1" noChangeAspect="1"/>
          </p:cNvPicPr>
          <p:nvPr>
            <p:ph idx="1"/>
          </p:nvPr>
        </p:nvPicPr>
        <p:blipFill>
          <a:blip r:embed="rId24">
            <a:extLst>
              <a:ext uri="{28A0092B-C50C-407E-A947-70E740481C1C}">
                <a14:useLocalDpi xmlns:a14="http://schemas.microsoft.com/office/drawing/2010/main" val="0"/>
              </a:ext>
            </a:extLst>
          </a:blip>
          <a:stretch>
            <a:fillRect/>
          </a:stretch>
        </p:blipFill>
        <p:spPr>
          <a:xfrm>
            <a:off x="984773" y="2396625"/>
            <a:ext cx="440904" cy="440904"/>
          </a:xfrm>
        </p:spPr>
      </p:pic>
      <p:pic>
        <p:nvPicPr>
          <p:cNvPr id="63" name="図 62">
            <a:extLst>
              <a:ext uri="{FF2B5EF4-FFF2-40B4-BE49-F238E27FC236}">
                <a16:creationId xmlns:a16="http://schemas.microsoft.com/office/drawing/2014/main" id="{B0C6723C-EAF7-4862-AC55-0A36A842E2A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85462" y="2968851"/>
            <a:ext cx="436755" cy="436755"/>
          </a:xfrm>
          <a:prstGeom prst="rect">
            <a:avLst/>
          </a:prstGeom>
        </p:spPr>
      </p:pic>
      <p:cxnSp>
        <p:nvCxnSpPr>
          <p:cNvPr id="65" name="コネクタ: カギ線 64">
            <a:extLst>
              <a:ext uri="{FF2B5EF4-FFF2-40B4-BE49-F238E27FC236}">
                <a16:creationId xmlns:a16="http://schemas.microsoft.com/office/drawing/2014/main" id="{F771B94B-2D8D-402C-84B7-FC56F47A3A55}"/>
              </a:ext>
            </a:extLst>
          </p:cNvPr>
          <p:cNvCxnSpPr>
            <a:cxnSpLocks/>
            <a:stCxn id="63" idx="3"/>
            <a:endCxn id="58" idx="1"/>
          </p:cNvCxnSpPr>
          <p:nvPr/>
        </p:nvCxnSpPr>
        <p:spPr>
          <a:xfrm>
            <a:off x="1422217" y="3187229"/>
            <a:ext cx="773728" cy="52226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2" name="図 71">
            <a:extLst>
              <a:ext uri="{FF2B5EF4-FFF2-40B4-BE49-F238E27FC236}">
                <a16:creationId xmlns:a16="http://schemas.microsoft.com/office/drawing/2014/main" id="{D337FBEC-EF1F-4DE2-89F1-867028B1E10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454128" y="6094044"/>
            <a:ext cx="370433" cy="405916"/>
          </a:xfrm>
          <a:prstGeom prst="rect">
            <a:avLst/>
          </a:prstGeom>
        </p:spPr>
      </p:pic>
      <p:pic>
        <p:nvPicPr>
          <p:cNvPr id="74" name="図 73">
            <a:extLst>
              <a:ext uri="{FF2B5EF4-FFF2-40B4-BE49-F238E27FC236}">
                <a16:creationId xmlns:a16="http://schemas.microsoft.com/office/drawing/2014/main" id="{6B94FD88-1888-4FF2-96DD-94AEF7E61C1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115026" y="6180414"/>
            <a:ext cx="566713" cy="566713"/>
          </a:xfrm>
          <a:prstGeom prst="rect">
            <a:avLst/>
          </a:prstGeom>
        </p:spPr>
      </p:pic>
      <p:cxnSp>
        <p:nvCxnSpPr>
          <p:cNvPr id="76" name="コネクタ: カギ線 75">
            <a:extLst>
              <a:ext uri="{FF2B5EF4-FFF2-40B4-BE49-F238E27FC236}">
                <a16:creationId xmlns:a16="http://schemas.microsoft.com/office/drawing/2014/main" id="{CCEDA163-8A35-4A96-82EC-89F65EF8DEFD}"/>
              </a:ext>
            </a:extLst>
          </p:cNvPr>
          <p:cNvCxnSpPr>
            <a:cxnSpLocks/>
            <a:stCxn id="74" idx="1"/>
            <a:endCxn id="63" idx="1"/>
          </p:cNvCxnSpPr>
          <p:nvPr/>
        </p:nvCxnSpPr>
        <p:spPr>
          <a:xfrm rot="10800000">
            <a:off x="985462" y="3187229"/>
            <a:ext cx="4129564" cy="3276542"/>
          </a:xfrm>
          <a:prstGeom prst="bentConnector3">
            <a:avLst>
              <a:gd name="adj1" fmla="val 10553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コネクタ: カギ線 79">
            <a:extLst>
              <a:ext uri="{FF2B5EF4-FFF2-40B4-BE49-F238E27FC236}">
                <a16:creationId xmlns:a16="http://schemas.microsoft.com/office/drawing/2014/main" id="{50376916-B629-41AB-B251-3E477B15B073}"/>
              </a:ext>
            </a:extLst>
          </p:cNvPr>
          <p:cNvCxnSpPr>
            <a:cxnSpLocks/>
            <a:stCxn id="74" idx="1"/>
            <a:endCxn id="62" idx="1"/>
          </p:cNvCxnSpPr>
          <p:nvPr/>
        </p:nvCxnSpPr>
        <p:spPr>
          <a:xfrm rot="10800000">
            <a:off x="984774" y="2617077"/>
            <a:ext cx="4130253" cy="3846694"/>
          </a:xfrm>
          <a:prstGeom prst="bentConnector3">
            <a:avLst>
              <a:gd name="adj1" fmla="val 105535"/>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3" name="図 82">
            <a:extLst>
              <a:ext uri="{FF2B5EF4-FFF2-40B4-BE49-F238E27FC236}">
                <a16:creationId xmlns:a16="http://schemas.microsoft.com/office/drawing/2014/main" id="{574D6D7A-8E6F-451F-AD82-0EA6E5B8E1E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424994" y="5847334"/>
            <a:ext cx="370433" cy="405916"/>
          </a:xfrm>
          <a:prstGeom prst="rect">
            <a:avLst/>
          </a:prstGeom>
        </p:spPr>
      </p:pic>
      <p:cxnSp>
        <p:nvCxnSpPr>
          <p:cNvPr id="84" name="コネクタ: カギ線 83">
            <a:extLst>
              <a:ext uri="{FF2B5EF4-FFF2-40B4-BE49-F238E27FC236}">
                <a16:creationId xmlns:a16="http://schemas.microsoft.com/office/drawing/2014/main" id="{DC1FA6C7-74BB-4103-8F3E-B6B9D254B0A3}"/>
              </a:ext>
            </a:extLst>
          </p:cNvPr>
          <p:cNvCxnSpPr>
            <a:cxnSpLocks/>
            <a:endCxn id="74" idx="0"/>
          </p:cNvCxnSpPr>
          <p:nvPr/>
        </p:nvCxnSpPr>
        <p:spPr>
          <a:xfrm rot="16200000" flipH="1">
            <a:off x="4442248" y="5224279"/>
            <a:ext cx="1090700" cy="821569"/>
          </a:xfrm>
          <a:prstGeom prst="bentConnector3">
            <a:avLst>
              <a:gd name="adj1" fmla="val 5931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1" name="四角形: 角を丸くする 90">
            <a:extLst>
              <a:ext uri="{FF2B5EF4-FFF2-40B4-BE49-F238E27FC236}">
                <a16:creationId xmlns:a16="http://schemas.microsoft.com/office/drawing/2014/main" id="{538EAA76-2FB3-4D62-BD47-50A2F3771579}"/>
              </a:ext>
            </a:extLst>
          </p:cNvPr>
          <p:cNvSpPr/>
          <p:nvPr/>
        </p:nvSpPr>
        <p:spPr>
          <a:xfrm>
            <a:off x="7454223" y="1095530"/>
            <a:ext cx="3727859" cy="7932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WEB</a:t>
            </a:r>
            <a:r>
              <a:rPr kumimoji="1" lang="ja-JP" altLang="en-US" dirty="0">
                <a:solidFill>
                  <a:schemeClr val="tx1"/>
                </a:solidFill>
              </a:rPr>
              <a:t>アプリの場合</a:t>
            </a:r>
            <a:endParaRPr kumimoji="1" lang="en-US" altLang="ja-JP" dirty="0">
              <a:solidFill>
                <a:schemeClr val="tx1"/>
              </a:solidFill>
            </a:endParaRPr>
          </a:p>
          <a:p>
            <a:pPr algn="ctr"/>
            <a:r>
              <a:rPr lang="en-US" altLang="ja-JP" dirty="0">
                <a:solidFill>
                  <a:schemeClr val="tx1"/>
                </a:solidFill>
              </a:rPr>
              <a:t>※Native</a:t>
            </a:r>
            <a:r>
              <a:rPr lang="ja-JP" altLang="en-US" dirty="0">
                <a:solidFill>
                  <a:schemeClr val="tx1"/>
                </a:solidFill>
              </a:rPr>
              <a:t>アプリの場合は別途必要</a:t>
            </a:r>
            <a:endParaRPr kumimoji="1" lang="ja-JP" altLang="en-US" dirty="0">
              <a:solidFill>
                <a:schemeClr val="tx1"/>
              </a:solidFill>
            </a:endParaRPr>
          </a:p>
        </p:txBody>
      </p:sp>
    </p:spTree>
    <p:extLst>
      <p:ext uri="{BB962C8B-B14F-4D97-AF65-F5344CB8AC3E}">
        <p14:creationId xmlns:p14="http://schemas.microsoft.com/office/powerpoint/2010/main" val="3761400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D8E2F0-6C25-4C89-BE00-303CBF805903}"/>
              </a:ext>
            </a:extLst>
          </p:cNvPr>
          <p:cNvSpPr>
            <a:spLocks noGrp="1"/>
          </p:cNvSpPr>
          <p:nvPr>
            <p:ph type="title"/>
          </p:nvPr>
        </p:nvSpPr>
        <p:spPr/>
        <p:txBody>
          <a:bodyPr/>
          <a:lstStyle/>
          <a:p>
            <a:r>
              <a:rPr kumimoji="1" lang="ja-JP" altLang="en-US" dirty="0"/>
              <a:t>７</a:t>
            </a:r>
            <a:r>
              <a:rPr kumimoji="1" lang="en-US" altLang="ja-JP" dirty="0"/>
              <a:t>.</a:t>
            </a:r>
            <a:r>
              <a:rPr kumimoji="1" lang="ja-JP" altLang="en-US" dirty="0"/>
              <a:t>１</a:t>
            </a:r>
            <a:r>
              <a:rPr kumimoji="1" lang="en-US" altLang="ja-JP" dirty="0"/>
              <a:t>.</a:t>
            </a:r>
            <a:r>
              <a:rPr kumimoji="1" lang="ja-JP" altLang="en-US" dirty="0"/>
              <a:t>非機能要件</a:t>
            </a:r>
            <a:r>
              <a:rPr kumimoji="1" lang="en-US" altLang="ja-JP" dirty="0"/>
              <a:t>-</a:t>
            </a:r>
            <a:r>
              <a:rPr kumimoji="1" lang="ja-JP" altLang="en-US" dirty="0"/>
              <a:t>可用性</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AE0FDC6E-E4C6-490E-B979-2DFE75108741}"/>
              </a:ext>
            </a:extLst>
          </p:cNvPr>
          <p:cNvSpPr>
            <a:spLocks noGrp="1"/>
          </p:cNvSpPr>
          <p:nvPr>
            <p:ph idx="1"/>
          </p:nvPr>
        </p:nvSpPr>
        <p:spPr/>
        <p:txBody>
          <a:bodyPr/>
          <a:lstStyle/>
          <a:p>
            <a:r>
              <a:rPr kumimoji="1" lang="en-US" altLang="ja-JP" dirty="0"/>
              <a:t>WEB</a:t>
            </a:r>
            <a:r>
              <a:rPr kumimoji="1" lang="ja-JP" altLang="en-US" dirty="0"/>
              <a:t>アプリ</a:t>
            </a:r>
            <a:endParaRPr kumimoji="1" lang="en-US" altLang="ja-JP" dirty="0"/>
          </a:p>
          <a:p>
            <a:pPr lvl="1"/>
            <a:r>
              <a:rPr lang="ja-JP" altLang="en-US" dirty="0"/>
              <a:t>冗長化は</a:t>
            </a:r>
            <a:r>
              <a:rPr lang="en-US" altLang="ja-JP" dirty="0"/>
              <a:t>cloud</a:t>
            </a:r>
            <a:r>
              <a:rPr lang="ja-JP" altLang="en-US" dirty="0"/>
              <a:t>での環境設計に準ずる</a:t>
            </a:r>
            <a:endParaRPr kumimoji="1" lang="en-US" altLang="ja-JP" dirty="0"/>
          </a:p>
          <a:p>
            <a:pPr lvl="1"/>
            <a:r>
              <a:rPr lang="ja-JP" altLang="en-US" dirty="0"/>
              <a:t>障害時は運用管理者が</a:t>
            </a:r>
            <a:r>
              <a:rPr lang="en-US" altLang="ja-JP" dirty="0"/>
              <a:t>cloud</a:t>
            </a:r>
            <a:r>
              <a:rPr lang="ja-JP" altLang="en-US" dirty="0"/>
              <a:t>サービスにアクセスしてシステム再起動</a:t>
            </a:r>
            <a:endParaRPr lang="en-US" altLang="ja-JP" dirty="0"/>
          </a:p>
          <a:p>
            <a:pPr lvl="1"/>
            <a:r>
              <a:rPr lang="ja-JP" altLang="en-US" dirty="0"/>
              <a:t>システム再起動にて復旧しない場合は別途障害調査にてスケジュールを引き直す</a:t>
            </a:r>
            <a:endParaRPr lang="en-US" altLang="ja-JP" dirty="0"/>
          </a:p>
          <a:p>
            <a:pPr marL="457200" lvl="1" indent="0">
              <a:buNone/>
            </a:pPr>
            <a:endParaRPr kumimoji="1" lang="en-US" altLang="ja-JP" dirty="0"/>
          </a:p>
          <a:p>
            <a:r>
              <a:rPr lang="en-US" altLang="ja-JP" dirty="0"/>
              <a:t>Native</a:t>
            </a:r>
            <a:r>
              <a:rPr kumimoji="1" lang="ja-JP" altLang="en-US" dirty="0"/>
              <a:t>アプリ</a:t>
            </a:r>
            <a:endParaRPr lang="en-US" altLang="ja-JP" dirty="0"/>
          </a:p>
          <a:p>
            <a:pPr lvl="1"/>
            <a:r>
              <a:rPr lang="ja-JP" altLang="en-US" dirty="0"/>
              <a:t>障害時はエラー通知をサーバーサイドへ送信する仕組みの実装が必要</a:t>
            </a:r>
            <a:endParaRPr lang="en-US" altLang="ja-JP" dirty="0"/>
          </a:p>
          <a:p>
            <a:pPr lvl="1"/>
            <a:r>
              <a:rPr lang="ja-JP" altLang="en-US" dirty="0"/>
              <a:t>運用管理者が障害調査を実施後に別途障害調査にてスケジュールを引き直す</a:t>
            </a:r>
            <a:endParaRPr lang="en-US" altLang="ja-JP" dirty="0"/>
          </a:p>
          <a:p>
            <a:pPr lvl="1"/>
            <a:endParaRPr lang="en-US" altLang="ja-JP" dirty="0"/>
          </a:p>
        </p:txBody>
      </p:sp>
    </p:spTree>
    <p:extLst>
      <p:ext uri="{BB962C8B-B14F-4D97-AF65-F5344CB8AC3E}">
        <p14:creationId xmlns:p14="http://schemas.microsoft.com/office/powerpoint/2010/main" val="3387509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D643D8-2912-47DE-9367-35757D22C782}"/>
              </a:ext>
            </a:extLst>
          </p:cNvPr>
          <p:cNvSpPr>
            <a:spLocks noGrp="1"/>
          </p:cNvSpPr>
          <p:nvPr>
            <p:ph type="title"/>
          </p:nvPr>
        </p:nvSpPr>
        <p:spPr/>
        <p:txBody>
          <a:bodyPr/>
          <a:lstStyle/>
          <a:p>
            <a:r>
              <a:rPr kumimoji="1" lang="ja-JP" altLang="en-US" dirty="0"/>
              <a:t>７</a:t>
            </a:r>
            <a:r>
              <a:rPr kumimoji="1" lang="en-US" altLang="ja-JP" dirty="0"/>
              <a:t>.</a:t>
            </a:r>
            <a:r>
              <a:rPr kumimoji="1" lang="ja-JP" altLang="en-US" dirty="0"/>
              <a:t>２</a:t>
            </a:r>
            <a:r>
              <a:rPr kumimoji="1" lang="en-US" altLang="ja-JP" dirty="0"/>
              <a:t>.</a:t>
            </a:r>
            <a:r>
              <a:rPr kumimoji="1" lang="ja-JP" altLang="en-US" dirty="0"/>
              <a:t>非機能要件</a:t>
            </a:r>
            <a:r>
              <a:rPr kumimoji="1" lang="en-US" altLang="ja-JP" dirty="0"/>
              <a:t>-</a:t>
            </a:r>
            <a:r>
              <a:rPr kumimoji="1" lang="ja-JP" altLang="en-US" dirty="0"/>
              <a:t>性能・拡張性</a:t>
            </a:r>
            <a:r>
              <a:rPr kumimoji="1" lang="en-US" altLang="ja-JP" dirty="0"/>
              <a:t>-</a:t>
            </a:r>
            <a:endParaRPr kumimoji="1" lang="ja-JP" altLang="en-US" dirty="0"/>
          </a:p>
        </p:txBody>
      </p:sp>
      <p:graphicFrame>
        <p:nvGraphicFramePr>
          <p:cNvPr id="4" name="コンテンツ プレースホルダー 6">
            <a:extLst>
              <a:ext uri="{FF2B5EF4-FFF2-40B4-BE49-F238E27FC236}">
                <a16:creationId xmlns:a16="http://schemas.microsoft.com/office/drawing/2014/main" id="{B098466C-FBFE-4844-B32C-A943A0BDD533}"/>
              </a:ext>
            </a:extLst>
          </p:cNvPr>
          <p:cNvGraphicFramePr>
            <a:graphicFrameLocks noGrp="1"/>
          </p:cNvGraphicFramePr>
          <p:nvPr>
            <p:ph idx="1"/>
            <p:extLst>
              <p:ext uri="{D42A27DB-BD31-4B8C-83A1-F6EECF244321}">
                <p14:modId xmlns:p14="http://schemas.microsoft.com/office/powerpoint/2010/main" val="1465174354"/>
              </p:ext>
            </p:extLst>
          </p:nvPr>
        </p:nvGraphicFramePr>
        <p:xfrm>
          <a:off x="1244600" y="1679576"/>
          <a:ext cx="6515100" cy="3657600"/>
        </p:xfrm>
        <a:graphic>
          <a:graphicData uri="http://schemas.openxmlformats.org/drawingml/2006/table">
            <a:tbl>
              <a:tblPr>
                <a:tableStyleId>{5C22544A-7EE6-4342-B048-85BDC9FD1C3A}</a:tableStyleId>
              </a:tblPr>
              <a:tblGrid>
                <a:gridCol w="1828800">
                  <a:extLst>
                    <a:ext uri="{9D8B030D-6E8A-4147-A177-3AD203B41FA5}">
                      <a16:colId xmlns:a16="http://schemas.microsoft.com/office/drawing/2014/main" val="2100098319"/>
                    </a:ext>
                  </a:extLst>
                </a:gridCol>
                <a:gridCol w="2273300">
                  <a:extLst>
                    <a:ext uri="{9D8B030D-6E8A-4147-A177-3AD203B41FA5}">
                      <a16:colId xmlns:a16="http://schemas.microsoft.com/office/drawing/2014/main" val="2926606950"/>
                    </a:ext>
                  </a:extLst>
                </a:gridCol>
                <a:gridCol w="749300">
                  <a:extLst>
                    <a:ext uri="{9D8B030D-6E8A-4147-A177-3AD203B41FA5}">
                      <a16:colId xmlns:a16="http://schemas.microsoft.com/office/drawing/2014/main" val="1868636610"/>
                    </a:ext>
                  </a:extLst>
                </a:gridCol>
                <a:gridCol w="914400">
                  <a:extLst>
                    <a:ext uri="{9D8B030D-6E8A-4147-A177-3AD203B41FA5}">
                      <a16:colId xmlns:a16="http://schemas.microsoft.com/office/drawing/2014/main" val="3441660656"/>
                    </a:ext>
                  </a:extLst>
                </a:gridCol>
                <a:gridCol w="749300">
                  <a:extLst>
                    <a:ext uri="{9D8B030D-6E8A-4147-A177-3AD203B41FA5}">
                      <a16:colId xmlns:a16="http://schemas.microsoft.com/office/drawing/2014/main" val="2834053618"/>
                    </a:ext>
                  </a:extLst>
                </a:gridCol>
              </a:tblGrid>
              <a:tr h="228600">
                <a:tc>
                  <a:txBody>
                    <a:bodyPr/>
                    <a:lstStyle/>
                    <a:p>
                      <a:pPr algn="l" fontAlgn="ctr"/>
                      <a:r>
                        <a:rPr lang="ja-JP" altLang="en-US" sz="1100" u="none" strike="noStrike" dirty="0">
                          <a:effectLst/>
                        </a:rPr>
                        <a:t>画面</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lumMod val="90000"/>
                      </a:schemeClr>
                    </a:solidFill>
                  </a:tcPr>
                </a:tc>
                <a:tc>
                  <a:txBody>
                    <a:bodyPr/>
                    <a:lstStyle/>
                    <a:p>
                      <a:pPr algn="l" fontAlgn="ctr"/>
                      <a:r>
                        <a:rPr lang="ja-JP" altLang="en-US" sz="1100" u="none" strike="noStrike" dirty="0">
                          <a:effectLst/>
                        </a:rPr>
                        <a:t>機能</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lumMod val="90000"/>
                      </a:schemeClr>
                    </a:solidFill>
                  </a:tcPr>
                </a:tc>
                <a:tc>
                  <a:txBody>
                    <a:bodyPr/>
                    <a:lstStyle/>
                    <a:p>
                      <a:pPr algn="l" fontAlgn="ctr"/>
                      <a:r>
                        <a:rPr lang="ja-JP" altLang="en-US" sz="1100" u="none" strike="noStrike" dirty="0">
                          <a:effectLst/>
                        </a:rPr>
                        <a:t>平常時</a:t>
                      </a:r>
                      <a:r>
                        <a:rPr lang="en-US" altLang="ja-JP" sz="1100" u="none" strike="noStrike" dirty="0">
                          <a:effectLst/>
                        </a:rPr>
                        <a:t>(</a:t>
                      </a:r>
                      <a:r>
                        <a:rPr lang="ja-JP" altLang="en-US" sz="1100" u="none" strike="noStrike" dirty="0">
                          <a:effectLst/>
                        </a:rPr>
                        <a:t>秒</a:t>
                      </a:r>
                      <a:r>
                        <a:rPr lang="en-US" altLang="ja-JP" sz="1100" u="none" strike="noStrike" dirty="0">
                          <a:effectLst/>
                        </a:rPr>
                        <a:t>)</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lumMod val="90000"/>
                      </a:schemeClr>
                    </a:solidFill>
                  </a:tcPr>
                </a:tc>
                <a:tc>
                  <a:txBody>
                    <a:bodyPr/>
                    <a:lstStyle/>
                    <a:p>
                      <a:pPr algn="l" fontAlgn="ctr"/>
                      <a:r>
                        <a:rPr lang="ja-JP" altLang="en-US" sz="1100" u="none" strike="noStrike" dirty="0">
                          <a:effectLst/>
                        </a:rPr>
                        <a:t>ピーク時</a:t>
                      </a:r>
                      <a:r>
                        <a:rPr lang="en-US" altLang="ja-JP" sz="1100" u="none" strike="noStrike" dirty="0">
                          <a:effectLst/>
                        </a:rPr>
                        <a:t>(</a:t>
                      </a:r>
                      <a:r>
                        <a:rPr lang="ja-JP" altLang="en-US" sz="1100" u="none" strike="noStrike" dirty="0">
                          <a:effectLst/>
                        </a:rPr>
                        <a:t>秒</a:t>
                      </a:r>
                      <a:r>
                        <a:rPr lang="en-US" altLang="ja-JP" sz="1100" u="none" strike="noStrike" dirty="0">
                          <a:effectLst/>
                        </a:rPr>
                        <a:t>)</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lumMod val="90000"/>
                      </a:schemeClr>
                    </a:solidFill>
                  </a:tcPr>
                </a:tc>
                <a:tc>
                  <a:txBody>
                    <a:bodyPr/>
                    <a:lstStyle/>
                    <a:p>
                      <a:pPr algn="l" fontAlgn="ctr"/>
                      <a:r>
                        <a:rPr lang="ja-JP" altLang="en-US" sz="1100" u="none" strike="noStrike" dirty="0">
                          <a:effectLst/>
                        </a:rPr>
                        <a:t>順守率</a:t>
                      </a:r>
                      <a:r>
                        <a:rPr lang="en-US" altLang="ja-JP" sz="1100" u="none" strike="noStrike" dirty="0">
                          <a:effectLst/>
                        </a:rPr>
                        <a:t>(%)</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lumMod val="90000"/>
                      </a:schemeClr>
                    </a:solidFill>
                  </a:tcPr>
                </a:tc>
                <a:extLst>
                  <a:ext uri="{0D108BD9-81ED-4DB2-BD59-A6C34878D82A}">
                    <a16:rowId xmlns:a16="http://schemas.microsoft.com/office/drawing/2014/main" val="3818278986"/>
                  </a:ext>
                </a:extLst>
              </a:tr>
              <a:tr h="228600">
                <a:tc>
                  <a:txBody>
                    <a:bodyPr/>
                    <a:lstStyle/>
                    <a:p>
                      <a:pPr algn="l" rtl="0" fontAlgn="ctr"/>
                      <a:r>
                        <a:rPr lang="ja-JP" altLang="en-US" sz="1100" u="none" strike="noStrike" dirty="0">
                          <a:effectLst/>
                        </a:rPr>
                        <a:t>利用者画面</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dirty="0">
                          <a:effectLst/>
                        </a:rPr>
                        <a:t>ログイン</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dirty="0">
                          <a:effectLst/>
                        </a:rPr>
                        <a:t>1</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dirty="0">
                          <a:effectLst/>
                        </a:rPr>
                        <a:t>3</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dirty="0">
                          <a:effectLst/>
                        </a:rPr>
                        <a:t>100</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153811585"/>
                  </a:ext>
                </a:extLst>
              </a:tr>
              <a:tr h="228600">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ログアウト</a:t>
                      </a:r>
                    </a:p>
                  </a:txBody>
                  <a:tcPr marL="6350" marR="6350" marT="6350" marB="0" anchor="ctr"/>
                </a:tc>
                <a:tc>
                  <a:txBody>
                    <a:bodyPr/>
                    <a:lstStyle/>
                    <a:p>
                      <a:pPr algn="r" fontAlgn="ctr"/>
                      <a:r>
                        <a:rPr lang="en-US" altLang="ja-JP" sz="1100" u="none" strike="noStrike" dirty="0">
                          <a:effectLst/>
                        </a:rPr>
                        <a:t>1</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dirty="0">
                          <a:effectLst/>
                        </a:rPr>
                        <a:t>3</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dirty="0">
                          <a:effectLst/>
                        </a:rPr>
                        <a:t>100</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103481747"/>
                  </a:ext>
                </a:extLst>
              </a:tr>
              <a:tr h="228600">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新規登録</a:t>
                      </a:r>
                    </a:p>
                  </a:txBody>
                  <a:tcPr marL="6350" marR="6350" marT="6350" marB="0" anchor="ctr"/>
                </a:tc>
                <a:tc>
                  <a:txBody>
                    <a:bodyPr/>
                    <a:lstStyle/>
                    <a:p>
                      <a:pPr algn="r" fontAlgn="ctr"/>
                      <a:r>
                        <a:rPr lang="en-US" altLang="ja-JP" sz="1100" u="none" strike="noStrike" dirty="0">
                          <a:effectLst/>
                        </a:rPr>
                        <a:t>1</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a:effectLst/>
                        </a:rPr>
                        <a:t>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dirty="0">
                          <a:effectLst/>
                        </a:rPr>
                        <a:t>100</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255193882"/>
                  </a:ext>
                </a:extLst>
              </a:tr>
              <a:tr h="228600">
                <a:tc>
                  <a:txBody>
                    <a:bodyPr/>
                    <a:lstStyle/>
                    <a:p>
                      <a:pPr algn="l" rtl="0" fontAlgn="ctr"/>
                      <a:endParaRPr lang="zh-TW"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ユーザー情報変更</a:t>
                      </a:r>
                    </a:p>
                  </a:txBody>
                  <a:tcPr marL="6350" marR="6350" marT="6350" marB="0" anchor="ctr"/>
                </a:tc>
                <a:tc>
                  <a:txBody>
                    <a:bodyPr/>
                    <a:lstStyle/>
                    <a:p>
                      <a:pPr algn="r" fontAlgn="ctr"/>
                      <a:r>
                        <a:rPr lang="en-US" altLang="ja-JP" sz="1100" u="none" strike="noStrike" dirty="0">
                          <a:effectLst/>
                        </a:rPr>
                        <a:t>1</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a:effectLst/>
                        </a:rPr>
                        <a:t>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dirty="0">
                          <a:effectLst/>
                        </a:rPr>
                        <a:t>100</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1287791907"/>
                  </a:ext>
                </a:extLst>
              </a:tr>
              <a:tr h="228600">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パスワード変更</a:t>
                      </a:r>
                    </a:p>
                  </a:txBody>
                  <a:tcPr marL="6350" marR="6350" marT="6350" marB="0" anchor="ctr"/>
                </a:tc>
                <a:tc>
                  <a:txBody>
                    <a:bodyPr/>
                    <a:lstStyle/>
                    <a:p>
                      <a:pPr algn="r" fontAlgn="ctr"/>
                      <a:r>
                        <a:rPr lang="en-US" altLang="ja-JP" sz="1100" u="none" strike="noStrike" dirty="0">
                          <a:effectLst/>
                        </a:rPr>
                        <a:t>1</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a:effectLst/>
                        </a:rPr>
                        <a:t>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dirty="0">
                          <a:effectLst/>
                        </a:rPr>
                        <a:t>100</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1312016521"/>
                  </a:ext>
                </a:extLst>
              </a:tr>
              <a:tr h="228600">
                <a:tc>
                  <a:txBody>
                    <a:bodyPr/>
                    <a:lstStyle/>
                    <a:p>
                      <a:pPr algn="l" rtl="0"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店舗情報マーカー表示</a:t>
                      </a:r>
                    </a:p>
                  </a:txBody>
                  <a:tcPr marL="6350" marR="6350" marT="6350" marB="0" anchor="ct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6350" marR="6350" marT="6350" marB="0" anchor="ctr"/>
                </a:tc>
                <a:tc>
                  <a:txBody>
                    <a:bodyPr/>
                    <a:lstStyle/>
                    <a:p>
                      <a:pPr algn="r" fontAlgn="ctr"/>
                      <a:r>
                        <a:rPr lang="en-US" altLang="ja-JP" sz="1100" b="0" i="0" u="none" strike="noStrike" dirty="0">
                          <a:solidFill>
                            <a:srgbClr val="000000"/>
                          </a:solidFill>
                          <a:effectLst/>
                          <a:latin typeface="游ゴシック" panose="020B0400000000000000" pitchFamily="50" charset="-128"/>
                          <a:ea typeface="+mn-ea"/>
                        </a:rPr>
                        <a:t>※1</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b="0" i="0" u="none" strike="noStrike" dirty="0">
                          <a:solidFill>
                            <a:srgbClr val="000000"/>
                          </a:solidFill>
                          <a:effectLst/>
                          <a:latin typeface="游ゴシック" panose="020B0400000000000000" pitchFamily="50" charset="-128"/>
                          <a:ea typeface="+mn-ea"/>
                        </a:rPr>
                        <a:t>※1</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2835174050"/>
                  </a:ext>
                </a:extLst>
              </a:tr>
              <a:tr h="228600">
                <a:tc>
                  <a:txBody>
                    <a:bodyPr/>
                    <a:lstStyle/>
                    <a:p>
                      <a:pPr algn="l" rtl="0"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mn-ea"/>
                        </a:rPr>
                        <a:t>店舗情報一覧表示</a:t>
                      </a:r>
                    </a:p>
                  </a:txBody>
                  <a:tcPr marL="6350" marR="6350" marT="6350" marB="0" anchor="ctr"/>
                </a:tc>
                <a:tc>
                  <a:txBody>
                    <a:bodyPr/>
                    <a:lstStyle/>
                    <a:p>
                      <a:pPr algn="r" fontAlgn="ctr"/>
                      <a:r>
                        <a:rPr lang="en-US" altLang="ja-JP" sz="1100" b="0" i="0" u="none" strike="noStrike" dirty="0">
                          <a:solidFill>
                            <a:srgbClr val="000000"/>
                          </a:solidFill>
                          <a:effectLst/>
                          <a:latin typeface="游ゴシック" panose="020B0400000000000000" pitchFamily="50" charset="-128"/>
                          <a:ea typeface="+mn-ea"/>
                        </a:rPr>
                        <a:t>※1</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b="0" i="0" u="none" strike="noStrike" dirty="0">
                          <a:solidFill>
                            <a:srgbClr val="000000"/>
                          </a:solidFill>
                          <a:effectLst/>
                          <a:latin typeface="游ゴシック" panose="020B0400000000000000" pitchFamily="50" charset="-128"/>
                          <a:ea typeface="+mn-ea"/>
                        </a:rPr>
                        <a:t>※1</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b="0" i="0" u="none" strike="noStrike" dirty="0">
                          <a:solidFill>
                            <a:srgbClr val="000000"/>
                          </a:solidFill>
                          <a:effectLst/>
                          <a:latin typeface="游ゴシック" panose="020B0400000000000000" pitchFamily="50" charset="-128"/>
                          <a:ea typeface="+mn-ea"/>
                        </a:rPr>
                        <a:t>※1</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1174938052"/>
                  </a:ext>
                </a:extLst>
              </a:tr>
              <a:tr h="228600">
                <a:tc>
                  <a:txBody>
                    <a:bodyPr/>
                    <a:lstStyle/>
                    <a:p>
                      <a:pPr algn="l" rtl="0"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dirty="0">
                          <a:effectLst/>
                        </a:rPr>
                        <a:t>ロケーションボタン押下</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b="0" i="0" u="none" strike="noStrike" dirty="0">
                          <a:solidFill>
                            <a:srgbClr val="000000"/>
                          </a:solidFill>
                          <a:effectLst/>
                          <a:latin typeface="游ゴシック" panose="020B0400000000000000" pitchFamily="50" charset="-128"/>
                          <a:ea typeface="+mn-ea"/>
                        </a:rPr>
                        <a:t>※1</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b="0" i="0" u="none" strike="noStrike" dirty="0">
                          <a:solidFill>
                            <a:srgbClr val="000000"/>
                          </a:solidFill>
                          <a:effectLst/>
                          <a:latin typeface="游ゴシック" panose="020B0400000000000000" pitchFamily="50" charset="-128"/>
                          <a:ea typeface="+mn-ea"/>
                        </a:rPr>
                        <a:t>※1</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b="0" i="0" u="none" strike="noStrike" dirty="0">
                          <a:solidFill>
                            <a:srgbClr val="000000"/>
                          </a:solidFill>
                          <a:effectLst/>
                          <a:latin typeface="游ゴシック" panose="020B0400000000000000" pitchFamily="50" charset="-128"/>
                          <a:ea typeface="+mn-ea"/>
                        </a:rPr>
                        <a:t>※1</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2027614575"/>
                  </a:ext>
                </a:extLst>
              </a:tr>
              <a:tr h="228600">
                <a:tc>
                  <a:txBody>
                    <a:bodyPr/>
                    <a:lstStyle/>
                    <a:p>
                      <a:pPr algn="l" rtl="0" fontAlgn="ctr"/>
                      <a:endParaRPr lang="zh-CN"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送信ボタン押下</a:t>
                      </a:r>
                    </a:p>
                  </a:txBody>
                  <a:tcPr marL="6350" marR="6350" marT="6350" marB="0" anchor="ctr"/>
                </a:tc>
                <a:tc>
                  <a:txBody>
                    <a:bodyPr/>
                    <a:lstStyle/>
                    <a:p>
                      <a:pPr algn="r" fontAlgn="ctr"/>
                      <a:r>
                        <a:rPr lang="en-US" altLang="ja-JP" sz="1100" b="0" i="0" u="none" strike="noStrike" dirty="0">
                          <a:solidFill>
                            <a:srgbClr val="000000"/>
                          </a:solidFill>
                          <a:effectLst/>
                          <a:latin typeface="游ゴシック" panose="020B0400000000000000" pitchFamily="50" charset="-128"/>
                          <a:ea typeface="+mn-ea"/>
                        </a:rPr>
                        <a:t>※2</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b="0" i="0" u="none" strike="noStrike" dirty="0">
                          <a:solidFill>
                            <a:srgbClr val="000000"/>
                          </a:solidFill>
                          <a:effectLst/>
                          <a:latin typeface="游ゴシック" panose="020B0400000000000000" pitchFamily="50" charset="-128"/>
                          <a:ea typeface="+mn-ea"/>
                        </a:rPr>
                        <a:t>※2</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b="0" i="0" u="none" strike="noStrike" dirty="0">
                          <a:solidFill>
                            <a:srgbClr val="000000"/>
                          </a:solidFill>
                          <a:effectLst/>
                          <a:latin typeface="游ゴシック" panose="020B0400000000000000" pitchFamily="50" charset="-128"/>
                          <a:ea typeface="+mn-ea"/>
                        </a:rPr>
                        <a:t>※2</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1638585394"/>
                  </a:ext>
                </a:extLst>
              </a:tr>
              <a:tr h="228600">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zh-TW" altLang="en-US" sz="1100" u="none" strike="noStrike" dirty="0">
                          <a:effectLst/>
                        </a:rPr>
                        <a:t>履歴項目押下</a:t>
                      </a:r>
                      <a:endParaRPr lang="zh-TW"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dirty="0">
                          <a:effectLst/>
                        </a:rPr>
                        <a:t>1</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dirty="0">
                          <a:effectLst/>
                        </a:rPr>
                        <a:t>3</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dirty="0">
                          <a:effectLst/>
                        </a:rPr>
                        <a:t>100</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1075708401"/>
                  </a:ext>
                </a:extLst>
              </a:tr>
              <a:tr h="228600">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店舗管理画面</a:t>
                      </a:r>
                    </a:p>
                  </a:txBody>
                  <a:tcPr marL="6350" marR="6350" marT="6350" marB="0" anchor="ctr"/>
                </a:tc>
                <a:tc>
                  <a:txBody>
                    <a:bodyPr/>
                    <a:lstStyle/>
                    <a:p>
                      <a:pPr algn="l" fontAlgn="ctr"/>
                      <a:r>
                        <a:rPr lang="ja-JP" altLang="en-US" sz="1100" u="none" strike="noStrike" dirty="0">
                          <a:effectLst/>
                        </a:rPr>
                        <a:t>ログイン</a:t>
                      </a:r>
                      <a:endParaRPr lang="zh-TW"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dirty="0">
                          <a:effectLst/>
                        </a:rPr>
                        <a:t>1</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dirty="0">
                          <a:effectLst/>
                        </a:rPr>
                        <a:t>3</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dirty="0">
                          <a:effectLst/>
                        </a:rPr>
                        <a:t>100</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16144752"/>
                  </a:ext>
                </a:extLst>
              </a:tr>
              <a:tr h="228600">
                <a:tc>
                  <a:txBody>
                    <a:bodyPr/>
                    <a:lstStyle/>
                    <a:p>
                      <a:pPr algn="l" rtl="0" fontAlgn="ctr"/>
                      <a:endParaRPr lang="zh-TW"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b="0" i="0" u="none" strike="noStrike" dirty="0">
                          <a:solidFill>
                            <a:srgbClr val="000000"/>
                          </a:solidFill>
                          <a:effectLst/>
                          <a:latin typeface="游ゴシック" panose="020B0400000000000000" pitchFamily="50" charset="-128"/>
                          <a:ea typeface="+mn-ea"/>
                        </a:rPr>
                        <a:t>ログアウト</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dirty="0">
                          <a:effectLst/>
                        </a:rPr>
                        <a:t>1</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a:effectLst/>
                        </a:rPr>
                        <a:t>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dirty="0">
                          <a:effectLst/>
                        </a:rPr>
                        <a:t>100</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818604574"/>
                  </a:ext>
                </a:extLst>
              </a:tr>
              <a:tr h="228600">
                <a:tc>
                  <a:txBody>
                    <a:bodyPr/>
                    <a:lstStyle/>
                    <a:p>
                      <a:pPr algn="l" rtl="0" fontAlgn="ctr"/>
                      <a:endParaRPr lang="zh-TW"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新規作成</a:t>
                      </a:r>
                    </a:p>
                  </a:txBody>
                  <a:tcPr marL="6350" marR="6350" marT="6350" marB="0" anchor="ctr"/>
                </a:tc>
                <a:tc>
                  <a:txBody>
                    <a:bodyPr/>
                    <a:lstStyle/>
                    <a:p>
                      <a:pPr algn="r" fontAlgn="ctr"/>
                      <a:r>
                        <a:rPr lang="en-US" altLang="ja-JP" sz="1100" u="none" strike="noStrike" dirty="0">
                          <a:effectLst/>
                        </a:rPr>
                        <a:t>1</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dirty="0">
                          <a:effectLst/>
                        </a:rPr>
                        <a:t>3</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dirty="0">
                          <a:effectLst/>
                        </a:rPr>
                        <a:t>100</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078343443"/>
                  </a:ext>
                </a:extLst>
              </a:tr>
              <a:tr h="228600">
                <a:tc>
                  <a:txBody>
                    <a:bodyPr/>
                    <a:lstStyle/>
                    <a:p>
                      <a:pPr algn="l" rtl="0" fontAlgn="ctr"/>
                      <a:endParaRPr lang="zh-TW"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店舗情報変更</a:t>
                      </a:r>
                    </a:p>
                  </a:txBody>
                  <a:tcPr marL="6350" marR="6350" marT="6350" marB="0" anchor="ctr"/>
                </a:tc>
                <a:tc>
                  <a:txBody>
                    <a:bodyPr/>
                    <a:lstStyle/>
                    <a:p>
                      <a:pPr algn="r" fontAlgn="ctr"/>
                      <a:r>
                        <a:rPr lang="en-US" altLang="ja-JP" sz="1100" u="none" strike="noStrike" dirty="0">
                          <a:effectLst/>
                        </a:rPr>
                        <a:t>1</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dirty="0">
                          <a:effectLst/>
                        </a:rPr>
                        <a:t>3</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dirty="0">
                          <a:effectLst/>
                        </a:rPr>
                        <a:t>100</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768507292"/>
                  </a:ext>
                </a:extLst>
              </a:tr>
              <a:tr h="228600">
                <a:tc>
                  <a:txBody>
                    <a:bodyPr/>
                    <a:lstStyle/>
                    <a:p>
                      <a:pPr algn="l" rtl="0" fontAlgn="ctr"/>
                      <a:endParaRPr lang="zh-TW"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店舗削除</a:t>
                      </a:r>
                    </a:p>
                  </a:txBody>
                  <a:tcPr marL="6350" marR="6350" marT="6350" marB="0" anchor="ctr"/>
                </a:tc>
                <a:tc>
                  <a:txBody>
                    <a:bodyPr/>
                    <a:lstStyle/>
                    <a:p>
                      <a:pPr algn="r" fontAlgn="ctr"/>
                      <a:r>
                        <a:rPr lang="en-US" altLang="ja-JP" sz="1100" u="none" strike="noStrike" dirty="0">
                          <a:effectLst/>
                        </a:rPr>
                        <a:t>1</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dirty="0">
                          <a:effectLst/>
                        </a:rPr>
                        <a:t>3</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100" u="none" strike="noStrike" dirty="0">
                          <a:effectLst/>
                        </a:rPr>
                        <a:t>100</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1774678117"/>
                  </a:ext>
                </a:extLst>
              </a:tr>
            </a:tbl>
          </a:graphicData>
        </a:graphic>
      </p:graphicFrame>
      <p:sp>
        <p:nvSpPr>
          <p:cNvPr id="6" name="テキスト ボックス 5">
            <a:extLst>
              <a:ext uri="{FF2B5EF4-FFF2-40B4-BE49-F238E27FC236}">
                <a16:creationId xmlns:a16="http://schemas.microsoft.com/office/drawing/2014/main" id="{EC47B55D-6D24-411A-B789-4A87E56EB2F6}"/>
              </a:ext>
            </a:extLst>
          </p:cNvPr>
          <p:cNvSpPr txBox="1"/>
          <p:nvPr/>
        </p:nvSpPr>
        <p:spPr>
          <a:xfrm>
            <a:off x="8166100" y="1997839"/>
            <a:ext cx="3271519" cy="2862322"/>
          </a:xfrm>
          <a:prstGeom prst="rect">
            <a:avLst/>
          </a:prstGeom>
          <a:noFill/>
        </p:spPr>
        <p:txBody>
          <a:bodyPr wrap="square" rtlCol="0">
            <a:spAutoFit/>
          </a:bodyPr>
          <a:lstStyle/>
          <a:p>
            <a:r>
              <a:rPr lang="en-US" altLang="ja-JP" dirty="0"/>
              <a:t>※1</a:t>
            </a:r>
          </a:p>
          <a:p>
            <a:r>
              <a:rPr lang="ja-JP" altLang="en-US" dirty="0"/>
              <a:t>非同期メソッドとなるためレスポンスタイムは別途調査が必要</a:t>
            </a:r>
            <a:endParaRPr lang="en-US" altLang="ja-JP" dirty="0"/>
          </a:p>
          <a:p>
            <a:endParaRPr lang="en-US" altLang="ja-JP" dirty="0"/>
          </a:p>
          <a:p>
            <a:r>
              <a:rPr lang="en-US" altLang="ja-JP" dirty="0"/>
              <a:t>※2</a:t>
            </a:r>
          </a:p>
          <a:p>
            <a:r>
              <a:rPr kumimoji="1" lang="ja-JP" altLang="en-US" dirty="0"/>
              <a:t>送信対象店舗数が増えればその分レスポンスは遅延するためマルチスレッドでの回収も考慮</a:t>
            </a:r>
          </a:p>
        </p:txBody>
      </p:sp>
    </p:spTree>
    <p:extLst>
      <p:ext uri="{BB962C8B-B14F-4D97-AF65-F5344CB8AC3E}">
        <p14:creationId xmlns:p14="http://schemas.microsoft.com/office/powerpoint/2010/main" val="1073087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6D6658-EB89-451D-820F-6B564B5726D2}"/>
              </a:ext>
            </a:extLst>
          </p:cNvPr>
          <p:cNvSpPr>
            <a:spLocks noGrp="1"/>
          </p:cNvSpPr>
          <p:nvPr>
            <p:ph type="title"/>
          </p:nvPr>
        </p:nvSpPr>
        <p:spPr/>
        <p:txBody>
          <a:bodyPr/>
          <a:lstStyle/>
          <a:p>
            <a:r>
              <a:rPr kumimoji="1" lang="ja-JP" altLang="en-US" dirty="0"/>
              <a:t>７</a:t>
            </a:r>
            <a:r>
              <a:rPr kumimoji="1" lang="en-US" altLang="ja-JP" dirty="0"/>
              <a:t>.</a:t>
            </a:r>
            <a:r>
              <a:rPr kumimoji="1" lang="ja-JP" altLang="en-US" dirty="0"/>
              <a:t>３</a:t>
            </a:r>
            <a:r>
              <a:rPr kumimoji="1" lang="en-US" altLang="ja-JP" dirty="0"/>
              <a:t>.</a:t>
            </a:r>
            <a:r>
              <a:rPr kumimoji="1" lang="ja-JP" altLang="en-US" dirty="0"/>
              <a:t>非機能要件</a:t>
            </a:r>
            <a:r>
              <a:rPr kumimoji="1" lang="en-US" altLang="ja-JP" dirty="0"/>
              <a:t>-</a:t>
            </a:r>
            <a:r>
              <a:rPr lang="ja-JP" altLang="en-US" dirty="0"/>
              <a:t>運用・保守性</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7EF5258-6BF0-402C-8F2D-C3EB92B1A4F3}"/>
              </a:ext>
            </a:extLst>
          </p:cNvPr>
          <p:cNvSpPr>
            <a:spLocks noGrp="1"/>
          </p:cNvSpPr>
          <p:nvPr>
            <p:ph idx="1"/>
          </p:nvPr>
        </p:nvSpPr>
        <p:spPr/>
        <p:txBody>
          <a:bodyPr/>
          <a:lstStyle/>
          <a:p>
            <a:r>
              <a:rPr lang="ja-JP" altLang="en-US" dirty="0"/>
              <a:t>障害時に障害調査・システム再起動するための運用管理者が必要</a:t>
            </a:r>
            <a:endParaRPr lang="en-US" altLang="ja-JP" dirty="0"/>
          </a:p>
          <a:p>
            <a:r>
              <a:rPr lang="ja-JP" altLang="en-US" dirty="0"/>
              <a:t>各店舗に自身に紐付く店舗情報を登録</a:t>
            </a:r>
            <a:r>
              <a:rPr lang="en-US" altLang="ja-JP" dirty="0"/>
              <a:t>/</a:t>
            </a:r>
            <a:r>
              <a:rPr lang="ja-JP" altLang="en-US" dirty="0"/>
              <a:t>変更させる仕様となっているが、運用管理者がまとめて店舗情報を登録</a:t>
            </a:r>
            <a:r>
              <a:rPr lang="en-US" altLang="ja-JP" dirty="0"/>
              <a:t>/</a:t>
            </a:r>
            <a:r>
              <a:rPr lang="ja-JP" altLang="en-US" dirty="0"/>
              <a:t>変更できる</a:t>
            </a:r>
            <a:r>
              <a:rPr lang="en-US" altLang="ja-JP" dirty="0"/>
              <a:t>admin</a:t>
            </a:r>
            <a:r>
              <a:rPr lang="ja-JP" altLang="en-US" dirty="0"/>
              <a:t>権限が必要</a:t>
            </a:r>
            <a:endParaRPr kumimoji="1" lang="en-US" altLang="ja-JP" dirty="0"/>
          </a:p>
        </p:txBody>
      </p:sp>
    </p:spTree>
    <p:extLst>
      <p:ext uri="{BB962C8B-B14F-4D97-AF65-F5344CB8AC3E}">
        <p14:creationId xmlns:p14="http://schemas.microsoft.com/office/powerpoint/2010/main" val="4092073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76EB64-3BD9-4A79-8B6C-FFEB45188F86}"/>
              </a:ext>
            </a:extLst>
          </p:cNvPr>
          <p:cNvSpPr>
            <a:spLocks noGrp="1"/>
          </p:cNvSpPr>
          <p:nvPr>
            <p:ph type="title"/>
          </p:nvPr>
        </p:nvSpPr>
        <p:spPr/>
        <p:txBody>
          <a:bodyPr/>
          <a:lstStyle/>
          <a:p>
            <a:r>
              <a:rPr kumimoji="1" lang="ja-JP" altLang="en-US" dirty="0"/>
              <a:t>７</a:t>
            </a:r>
            <a:r>
              <a:rPr kumimoji="1" lang="en-US" altLang="ja-JP" dirty="0"/>
              <a:t>.</a:t>
            </a:r>
            <a:r>
              <a:rPr kumimoji="1" lang="ja-JP" altLang="en-US" dirty="0"/>
              <a:t>４</a:t>
            </a:r>
            <a:r>
              <a:rPr kumimoji="1" lang="en-US" altLang="ja-JP" dirty="0"/>
              <a:t>.</a:t>
            </a:r>
            <a:r>
              <a:rPr kumimoji="1" lang="ja-JP" altLang="en-US" dirty="0"/>
              <a:t>非機能要件</a:t>
            </a:r>
            <a:r>
              <a:rPr kumimoji="1" lang="en-US" altLang="ja-JP" dirty="0"/>
              <a:t>-</a:t>
            </a:r>
            <a:r>
              <a:rPr kumimoji="1" lang="ja-JP" altLang="en-US" dirty="0"/>
              <a:t>移行性</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756057A-E9D0-4B21-ACC7-9C257E50A65E}"/>
              </a:ext>
            </a:extLst>
          </p:cNvPr>
          <p:cNvSpPr>
            <a:spLocks noGrp="1"/>
          </p:cNvSpPr>
          <p:nvPr>
            <p:ph idx="1"/>
          </p:nvPr>
        </p:nvSpPr>
        <p:spPr/>
        <p:txBody>
          <a:bodyPr/>
          <a:lstStyle/>
          <a:p>
            <a:r>
              <a:rPr kumimoji="1" lang="ja-JP" altLang="en-US" dirty="0"/>
              <a:t>現行想定の</a:t>
            </a:r>
            <a:r>
              <a:rPr kumimoji="1" lang="en-US" altLang="ja-JP" dirty="0"/>
              <a:t>WEB</a:t>
            </a:r>
            <a:r>
              <a:rPr kumimoji="1" lang="ja-JP" altLang="en-US" dirty="0"/>
              <a:t>アプリからスマートフォンの</a:t>
            </a:r>
            <a:r>
              <a:rPr kumimoji="1" lang="en-US" altLang="ja-JP" dirty="0"/>
              <a:t>Native</a:t>
            </a:r>
            <a:r>
              <a:rPr kumimoji="1" lang="ja-JP" altLang="en-US" dirty="0"/>
              <a:t>アプリへ移行する際、エミュレーターにて試験実施後に実機にて試験が必要</a:t>
            </a:r>
          </a:p>
        </p:txBody>
      </p:sp>
    </p:spTree>
    <p:extLst>
      <p:ext uri="{BB962C8B-B14F-4D97-AF65-F5344CB8AC3E}">
        <p14:creationId xmlns:p14="http://schemas.microsoft.com/office/powerpoint/2010/main" val="824844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0C7D77-E661-4CFB-915D-4C13F0D4EBB8}"/>
              </a:ext>
            </a:extLst>
          </p:cNvPr>
          <p:cNvSpPr>
            <a:spLocks noGrp="1"/>
          </p:cNvSpPr>
          <p:nvPr>
            <p:ph type="title"/>
          </p:nvPr>
        </p:nvSpPr>
        <p:spPr/>
        <p:txBody>
          <a:bodyPr/>
          <a:lstStyle/>
          <a:p>
            <a:r>
              <a:rPr kumimoji="1" lang="ja-JP" altLang="en-US" dirty="0"/>
              <a:t>７</a:t>
            </a:r>
            <a:r>
              <a:rPr kumimoji="1" lang="en-US" altLang="ja-JP" dirty="0"/>
              <a:t>.</a:t>
            </a:r>
            <a:r>
              <a:rPr kumimoji="1" lang="ja-JP" altLang="en-US" dirty="0"/>
              <a:t>５</a:t>
            </a:r>
            <a:r>
              <a:rPr kumimoji="1" lang="en-US" altLang="ja-JP" dirty="0"/>
              <a:t>.</a:t>
            </a:r>
            <a:r>
              <a:rPr kumimoji="1" lang="ja-JP" altLang="en-US" dirty="0"/>
              <a:t>非機能要件</a:t>
            </a:r>
            <a:r>
              <a:rPr kumimoji="1" lang="en-US" altLang="ja-JP" dirty="0"/>
              <a:t>-</a:t>
            </a:r>
            <a:r>
              <a:rPr kumimoji="1" lang="ja-JP" altLang="en-US" dirty="0"/>
              <a:t>セキュリティ</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1A2AA305-0EE3-4DCE-9BA7-A0EE34CF3D6C}"/>
              </a:ext>
            </a:extLst>
          </p:cNvPr>
          <p:cNvSpPr>
            <a:spLocks noGrp="1"/>
          </p:cNvSpPr>
          <p:nvPr>
            <p:ph idx="1"/>
          </p:nvPr>
        </p:nvSpPr>
        <p:spPr/>
        <p:txBody>
          <a:bodyPr/>
          <a:lstStyle/>
          <a:p>
            <a:r>
              <a:rPr kumimoji="1" lang="ja-JP" altLang="en-US" dirty="0"/>
              <a:t>ブラウザとサーバ間では通信暗号化のため</a:t>
            </a:r>
            <a:r>
              <a:rPr kumimoji="1" lang="en-US" altLang="ja-JP" dirty="0"/>
              <a:t>URI</a:t>
            </a:r>
            <a:r>
              <a:rPr kumimoji="1" lang="ja-JP" altLang="en-US" dirty="0"/>
              <a:t>スキームは</a:t>
            </a:r>
            <a:r>
              <a:rPr kumimoji="1" lang="en-US" altLang="ja-JP" dirty="0"/>
              <a:t>https</a:t>
            </a:r>
            <a:r>
              <a:rPr kumimoji="1" lang="ja-JP" altLang="en-US" dirty="0"/>
              <a:t>通信にて実装</a:t>
            </a:r>
            <a:endParaRPr kumimoji="1" lang="en-US" altLang="ja-JP" dirty="0"/>
          </a:p>
          <a:p>
            <a:r>
              <a:rPr kumimoji="1" lang="ja-JP" altLang="en-US" dirty="0"/>
              <a:t>ログイン機能は</a:t>
            </a:r>
            <a:r>
              <a:rPr kumimoji="1" lang="en-US" altLang="ja-JP" dirty="0"/>
              <a:t>Spring security</a:t>
            </a:r>
            <a:r>
              <a:rPr kumimoji="1" lang="ja-JP" altLang="en-US" dirty="0"/>
              <a:t>を導入</a:t>
            </a:r>
            <a:endParaRPr kumimoji="1" lang="en-US" altLang="ja-JP" dirty="0"/>
          </a:p>
          <a:p>
            <a:pPr lvl="1"/>
            <a:r>
              <a:rPr lang="ja-JP" altLang="en-US" dirty="0"/>
              <a:t>利用者ログインは</a:t>
            </a:r>
            <a:r>
              <a:rPr lang="en-US" altLang="ja-JP" dirty="0">
                <a:hlinkClick r:id="rId2"/>
              </a:rPr>
              <a:t>https://FQDN/</a:t>
            </a:r>
            <a:endParaRPr lang="en-US" altLang="ja-JP" dirty="0"/>
          </a:p>
          <a:p>
            <a:pPr lvl="1"/>
            <a:r>
              <a:rPr lang="ja-JP" altLang="en-US" dirty="0"/>
              <a:t>店舗管理ログインは</a:t>
            </a:r>
            <a:r>
              <a:rPr lang="en-US" altLang="ja-JP" dirty="0">
                <a:hlinkClick r:id="rId3"/>
              </a:rPr>
              <a:t>https://FQDN/store/login</a:t>
            </a:r>
            <a:endParaRPr lang="en-US" altLang="ja-JP" dirty="0"/>
          </a:p>
          <a:p>
            <a:pPr lvl="1"/>
            <a:r>
              <a:rPr lang="en-US" altLang="ja-JP" dirty="0"/>
              <a:t>※</a:t>
            </a:r>
            <a:r>
              <a:rPr lang="ja-JP" altLang="en-US" dirty="0"/>
              <a:t> </a:t>
            </a:r>
            <a:r>
              <a:rPr lang="en-US" altLang="ja-JP" dirty="0">
                <a:hlinkClick r:id="rId4"/>
              </a:rPr>
              <a:t>https://FQDN/</a:t>
            </a:r>
            <a:r>
              <a:rPr lang="ja-JP" altLang="en-US" dirty="0">
                <a:hlinkClick r:id="rId4"/>
              </a:rPr>
              <a:t>存在しないパス</a:t>
            </a:r>
            <a:r>
              <a:rPr lang="ja-JP" altLang="en-US" dirty="0"/>
              <a:t> にアクセスで店舗管理ログインにリダイレクトされてしまうため利用者と店舗管理は別アプリで実装するべき</a:t>
            </a:r>
            <a:endParaRPr lang="en-US" altLang="ja-JP" dirty="0"/>
          </a:p>
          <a:p>
            <a:pPr lvl="1"/>
            <a:endParaRPr lang="en-US" altLang="ja-JP" dirty="0"/>
          </a:p>
          <a:p>
            <a:pPr lvl="1"/>
            <a:endParaRPr kumimoji="1" lang="ja-JP" altLang="en-US" dirty="0"/>
          </a:p>
        </p:txBody>
      </p:sp>
    </p:spTree>
    <p:extLst>
      <p:ext uri="{BB962C8B-B14F-4D97-AF65-F5344CB8AC3E}">
        <p14:creationId xmlns:p14="http://schemas.microsoft.com/office/powerpoint/2010/main" val="2885899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2DA478-5187-40E8-8D2C-511AE032D235}"/>
              </a:ext>
            </a:extLst>
          </p:cNvPr>
          <p:cNvSpPr>
            <a:spLocks noGrp="1"/>
          </p:cNvSpPr>
          <p:nvPr>
            <p:ph type="title"/>
          </p:nvPr>
        </p:nvSpPr>
        <p:spPr/>
        <p:txBody>
          <a:bodyPr/>
          <a:lstStyle/>
          <a:p>
            <a:r>
              <a:rPr kumimoji="1" lang="ja-JP" altLang="en-US" dirty="0"/>
              <a:t>７</a:t>
            </a:r>
            <a:r>
              <a:rPr kumimoji="1" lang="en-US" altLang="ja-JP" dirty="0"/>
              <a:t>.</a:t>
            </a:r>
            <a:r>
              <a:rPr kumimoji="1" lang="ja-JP" altLang="en-US" dirty="0"/>
              <a:t>６</a:t>
            </a:r>
            <a:r>
              <a:rPr kumimoji="1" lang="en-US" altLang="ja-JP" dirty="0"/>
              <a:t>.</a:t>
            </a:r>
            <a:r>
              <a:rPr kumimoji="1" lang="ja-JP" altLang="en-US" dirty="0"/>
              <a:t>非機能要件</a:t>
            </a:r>
            <a:r>
              <a:rPr kumimoji="1" lang="en-US" altLang="ja-JP" dirty="0"/>
              <a:t>-</a:t>
            </a:r>
            <a:r>
              <a:rPr kumimoji="1" lang="ja-JP" altLang="en-US" dirty="0"/>
              <a:t>環境</a:t>
            </a:r>
            <a:r>
              <a:rPr kumimoji="1" lang="en-US" altLang="ja-JP" dirty="0"/>
              <a:t>-</a:t>
            </a:r>
            <a:endParaRPr kumimoji="1" lang="ja-JP" altLang="en-US" dirty="0"/>
          </a:p>
        </p:txBody>
      </p:sp>
      <p:sp>
        <p:nvSpPr>
          <p:cNvPr id="4" name="コンテンツ プレースホルダー 2">
            <a:extLst>
              <a:ext uri="{FF2B5EF4-FFF2-40B4-BE49-F238E27FC236}">
                <a16:creationId xmlns:a16="http://schemas.microsoft.com/office/drawing/2014/main" id="{1331A5D8-0F33-44FA-9CAF-A27BB922D249}"/>
              </a:ext>
            </a:extLst>
          </p:cNvPr>
          <p:cNvSpPr>
            <a:spLocks noGrp="1"/>
          </p:cNvSpPr>
          <p:nvPr>
            <p:ph idx="1"/>
          </p:nvPr>
        </p:nvSpPr>
        <p:spPr>
          <a:xfrm>
            <a:off x="838200" y="1825625"/>
            <a:ext cx="10515600" cy="4351338"/>
          </a:xfrm>
        </p:spPr>
        <p:txBody>
          <a:bodyPr>
            <a:normAutofit lnSpcReduction="10000"/>
          </a:bodyPr>
          <a:lstStyle/>
          <a:p>
            <a:r>
              <a:rPr lang="ja-JP" altLang="en-US" dirty="0"/>
              <a:t>システムから利用者、店舗へメールを送信するためメールサーバーが必要</a:t>
            </a:r>
            <a:r>
              <a:rPr lang="en-US" altLang="ja-JP" dirty="0"/>
              <a:t>(</a:t>
            </a:r>
            <a:r>
              <a:rPr lang="ja-JP" altLang="en-US" dirty="0"/>
              <a:t>利用メール</a:t>
            </a:r>
            <a:r>
              <a:rPr lang="en-US" altLang="ja-JP" dirty="0"/>
              <a:t>host</a:t>
            </a:r>
            <a:r>
              <a:rPr lang="ja-JP" altLang="en-US" dirty="0"/>
              <a:t>によって設定変更が必要</a:t>
            </a:r>
            <a:r>
              <a:rPr lang="en-US" altLang="ja-JP" dirty="0"/>
              <a:t>)</a:t>
            </a:r>
          </a:p>
          <a:p>
            <a:pPr lvl="1"/>
            <a:r>
              <a:rPr lang="en-US" altLang="ja-JP" dirty="0"/>
              <a:t>spring.mail.host=smtp.gmail.com</a:t>
            </a:r>
          </a:p>
          <a:p>
            <a:pPr lvl="1"/>
            <a:r>
              <a:rPr lang="en-US" altLang="ja-JP" dirty="0"/>
              <a:t>spring.mail.host=smtp.mail.yahoo.com</a:t>
            </a:r>
          </a:p>
          <a:p>
            <a:pPr lvl="1"/>
            <a:r>
              <a:rPr lang="en-US" altLang="ja-JP" dirty="0" err="1"/>
              <a:t>spring.mail.host</a:t>
            </a:r>
            <a:r>
              <a:rPr lang="en-US" altLang="ja-JP" dirty="0"/>
              <a:t>=</a:t>
            </a:r>
            <a:r>
              <a:rPr lang="en-US" altLang="ja-JP" dirty="0" err="1"/>
              <a:t>mailpit</a:t>
            </a:r>
            <a:r>
              <a:rPr lang="en-US" altLang="ja-JP" dirty="0"/>
              <a:t> </a:t>
            </a:r>
            <a:r>
              <a:rPr lang="ja-JP" altLang="en-US" dirty="0"/>
              <a:t>等</a:t>
            </a:r>
            <a:endParaRPr lang="en-US" altLang="ja-JP" dirty="0"/>
          </a:p>
          <a:p>
            <a:endParaRPr kumimoji="1" lang="en-US" altLang="ja-JP" dirty="0"/>
          </a:p>
          <a:p>
            <a:r>
              <a:rPr kumimoji="1" lang="ja-JP" altLang="en-US" dirty="0"/>
              <a:t>スマートフォンの</a:t>
            </a:r>
            <a:r>
              <a:rPr kumimoji="1" lang="en-US" altLang="ja-JP" dirty="0"/>
              <a:t>Native</a:t>
            </a:r>
            <a:r>
              <a:rPr kumimoji="1" lang="ja-JP" altLang="en-US" dirty="0"/>
              <a:t>アプリで実装を考慮に入れると</a:t>
            </a:r>
            <a:r>
              <a:rPr kumimoji="1" lang="en-US" altLang="ja-JP" dirty="0"/>
              <a:t>iOS/android</a:t>
            </a:r>
            <a:r>
              <a:rPr kumimoji="1" lang="ja-JP" altLang="en-US" dirty="0"/>
              <a:t>の端末環境に依存する</a:t>
            </a:r>
            <a:endParaRPr kumimoji="1" lang="en-US" altLang="ja-JP" dirty="0"/>
          </a:p>
          <a:p>
            <a:pPr lvl="1"/>
            <a:r>
              <a:rPr kumimoji="1" lang="is-IS" altLang="ja-JP" dirty="0"/>
              <a:t>iOS verX.X</a:t>
            </a:r>
            <a:r>
              <a:rPr kumimoji="1" lang="ja-JP" altLang="en-US" dirty="0"/>
              <a:t>以上等</a:t>
            </a:r>
            <a:endParaRPr lang="en-US" altLang="ja-JP" dirty="0"/>
          </a:p>
          <a:p>
            <a:pPr lvl="1"/>
            <a:r>
              <a:rPr kumimoji="1" lang="is-IS" altLang="ja-JP" dirty="0"/>
              <a:t>Android verX.X</a:t>
            </a:r>
            <a:r>
              <a:rPr kumimoji="1" lang="ja-JP" altLang="en-US" dirty="0"/>
              <a:t>以上等</a:t>
            </a:r>
            <a:endParaRPr kumimoji="1" lang="en-US" altLang="ja-JP" dirty="0"/>
          </a:p>
          <a:p>
            <a:pPr lvl="1"/>
            <a:r>
              <a:rPr lang="ja-JP" altLang="en-US" dirty="0"/>
              <a:t>上記環境試験が必要</a:t>
            </a:r>
            <a:endParaRPr lang="en-US" altLang="ja-JP" dirty="0"/>
          </a:p>
        </p:txBody>
      </p:sp>
    </p:spTree>
    <p:extLst>
      <p:ext uri="{BB962C8B-B14F-4D97-AF65-F5344CB8AC3E}">
        <p14:creationId xmlns:p14="http://schemas.microsoft.com/office/powerpoint/2010/main" val="3368774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コネクタ: カギ線 67">
            <a:extLst>
              <a:ext uri="{FF2B5EF4-FFF2-40B4-BE49-F238E27FC236}">
                <a16:creationId xmlns:a16="http://schemas.microsoft.com/office/drawing/2014/main" id="{692FBD41-6FAC-4E41-A86B-B78D09790E2B}"/>
              </a:ext>
            </a:extLst>
          </p:cNvPr>
          <p:cNvCxnSpPr>
            <a:cxnSpLocks/>
            <a:stCxn id="9" idx="3"/>
            <a:endCxn id="5" idx="2"/>
          </p:cNvCxnSpPr>
          <p:nvPr/>
        </p:nvCxnSpPr>
        <p:spPr>
          <a:xfrm flipH="1">
            <a:off x="1440548" y="3354402"/>
            <a:ext cx="3749682" cy="2055906"/>
          </a:xfrm>
          <a:prstGeom prst="bentConnector4">
            <a:avLst>
              <a:gd name="adj1" fmla="val -6097"/>
              <a:gd name="adj2" fmla="val 143428"/>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F651A216-54A7-444A-9B34-4AB79CEEF6FA}"/>
              </a:ext>
            </a:extLst>
          </p:cNvPr>
          <p:cNvSpPr>
            <a:spLocks noGrp="1"/>
          </p:cNvSpPr>
          <p:nvPr>
            <p:ph type="title"/>
          </p:nvPr>
        </p:nvSpPr>
        <p:spPr/>
        <p:txBody>
          <a:bodyPr/>
          <a:lstStyle/>
          <a:p>
            <a:r>
              <a:rPr lang="ja-JP" altLang="en-US" dirty="0"/>
              <a:t>１</a:t>
            </a:r>
            <a:r>
              <a:rPr lang="en-US" altLang="ja-JP" dirty="0"/>
              <a:t>.</a:t>
            </a:r>
            <a:r>
              <a:rPr lang="ja-JP" altLang="en-US" dirty="0"/>
              <a:t>概要</a:t>
            </a:r>
            <a:endParaRPr kumimoji="1" lang="ja-JP" altLang="en-US" dirty="0"/>
          </a:p>
        </p:txBody>
      </p:sp>
      <p:pic>
        <p:nvPicPr>
          <p:cNvPr id="5" name="コンテンツ プレースホルダー 4">
            <a:extLst>
              <a:ext uri="{FF2B5EF4-FFF2-40B4-BE49-F238E27FC236}">
                <a16:creationId xmlns:a16="http://schemas.microsoft.com/office/drawing/2014/main" id="{E40A38CA-ADD9-4A1F-94A9-ECD410E715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348" y="4495908"/>
            <a:ext cx="914400" cy="914400"/>
          </a:xfrm>
        </p:spPr>
      </p:pic>
      <p:pic>
        <p:nvPicPr>
          <p:cNvPr id="9" name="図 8">
            <a:extLst>
              <a:ext uri="{FF2B5EF4-FFF2-40B4-BE49-F238E27FC236}">
                <a16:creationId xmlns:a16="http://schemas.microsoft.com/office/drawing/2014/main" id="{204D79E3-B175-4561-B687-9A8E65B13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830" y="2897202"/>
            <a:ext cx="914400" cy="914400"/>
          </a:xfrm>
          <a:prstGeom prst="rect">
            <a:avLst/>
          </a:prstGeom>
        </p:spPr>
      </p:pic>
      <p:pic>
        <p:nvPicPr>
          <p:cNvPr id="11" name="図 10">
            <a:extLst>
              <a:ext uri="{FF2B5EF4-FFF2-40B4-BE49-F238E27FC236}">
                <a16:creationId xmlns:a16="http://schemas.microsoft.com/office/drawing/2014/main" id="{ABD952CD-8E1D-4CEE-969D-7E2E7CD7E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8256" y="4904785"/>
            <a:ext cx="559079" cy="559079"/>
          </a:xfrm>
          <a:prstGeom prst="rect">
            <a:avLst/>
          </a:prstGeom>
        </p:spPr>
      </p:pic>
      <p:pic>
        <p:nvPicPr>
          <p:cNvPr id="13" name="図 12">
            <a:extLst>
              <a:ext uri="{FF2B5EF4-FFF2-40B4-BE49-F238E27FC236}">
                <a16:creationId xmlns:a16="http://schemas.microsoft.com/office/drawing/2014/main" id="{C996F7A1-778A-4A7C-91CC-44FBE8010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830" y="1766937"/>
            <a:ext cx="914400" cy="914400"/>
          </a:xfrm>
          <a:prstGeom prst="rect">
            <a:avLst/>
          </a:prstGeom>
        </p:spPr>
      </p:pic>
      <p:pic>
        <p:nvPicPr>
          <p:cNvPr id="17" name="図 16">
            <a:extLst>
              <a:ext uri="{FF2B5EF4-FFF2-40B4-BE49-F238E27FC236}">
                <a16:creationId xmlns:a16="http://schemas.microsoft.com/office/drawing/2014/main" id="{FE52B5AE-C86C-434B-A4CC-F39B414F9B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5722" y="1766937"/>
            <a:ext cx="615416" cy="615416"/>
          </a:xfrm>
          <a:prstGeom prst="rect">
            <a:avLst/>
          </a:prstGeom>
        </p:spPr>
      </p:pic>
      <p:pic>
        <p:nvPicPr>
          <p:cNvPr id="19" name="図 18">
            <a:extLst>
              <a:ext uri="{FF2B5EF4-FFF2-40B4-BE49-F238E27FC236}">
                <a16:creationId xmlns:a16="http://schemas.microsoft.com/office/drawing/2014/main" id="{E67BC9E2-6896-4E16-B2F6-55DEFB6CC5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0304" y="1795767"/>
            <a:ext cx="562798" cy="562798"/>
          </a:xfrm>
          <a:prstGeom prst="rect">
            <a:avLst/>
          </a:prstGeom>
        </p:spPr>
      </p:pic>
      <p:pic>
        <p:nvPicPr>
          <p:cNvPr id="21" name="図 20">
            <a:extLst>
              <a:ext uri="{FF2B5EF4-FFF2-40B4-BE49-F238E27FC236}">
                <a16:creationId xmlns:a16="http://schemas.microsoft.com/office/drawing/2014/main" id="{5A51AAD0-E590-441E-8A88-1D674F8DF3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1248" y="2398549"/>
            <a:ext cx="615416" cy="615416"/>
          </a:xfrm>
          <a:prstGeom prst="rect">
            <a:avLst/>
          </a:prstGeom>
        </p:spPr>
      </p:pic>
      <p:sp>
        <p:nvSpPr>
          <p:cNvPr id="22" name="吹き出し: 角を丸めた四角形 21">
            <a:extLst>
              <a:ext uri="{FF2B5EF4-FFF2-40B4-BE49-F238E27FC236}">
                <a16:creationId xmlns:a16="http://schemas.microsoft.com/office/drawing/2014/main" id="{F5665BE3-9031-4EC0-8C4F-2642CFA258E6}"/>
              </a:ext>
            </a:extLst>
          </p:cNvPr>
          <p:cNvSpPr/>
          <p:nvPr/>
        </p:nvSpPr>
        <p:spPr>
          <a:xfrm>
            <a:off x="1025693" y="1663387"/>
            <a:ext cx="1979761" cy="2331824"/>
          </a:xfrm>
          <a:prstGeom prst="wedgeRoundRectCallout">
            <a:avLst>
              <a:gd name="adj1" fmla="val -25858"/>
              <a:gd name="adj2" fmla="val 69013"/>
              <a:gd name="adj3" fmla="val 16667"/>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1674692E-A18D-4CC9-B1F2-51A26BA6C663}"/>
              </a:ext>
            </a:extLst>
          </p:cNvPr>
          <p:cNvSpPr txBox="1"/>
          <p:nvPr/>
        </p:nvSpPr>
        <p:spPr>
          <a:xfrm>
            <a:off x="2085922" y="3360669"/>
            <a:ext cx="691215" cy="369332"/>
          </a:xfrm>
          <a:prstGeom prst="rect">
            <a:avLst/>
          </a:prstGeom>
          <a:noFill/>
        </p:spPr>
        <p:txBody>
          <a:bodyPr wrap="none" rtlCol="0">
            <a:spAutoFit/>
          </a:bodyPr>
          <a:lstStyle/>
          <a:p>
            <a:r>
              <a:rPr lang="en-US" altLang="ja-JP" dirty="0"/>
              <a:t>e</a:t>
            </a:r>
            <a:r>
              <a:rPr kumimoji="1" lang="en-US" altLang="ja-JP" dirty="0"/>
              <a:t>tc...</a:t>
            </a:r>
            <a:endParaRPr kumimoji="1" lang="ja-JP" altLang="en-US" dirty="0"/>
          </a:p>
        </p:txBody>
      </p:sp>
      <p:pic>
        <p:nvPicPr>
          <p:cNvPr id="25" name="図 24">
            <a:extLst>
              <a:ext uri="{FF2B5EF4-FFF2-40B4-BE49-F238E27FC236}">
                <a16:creationId xmlns:a16="http://schemas.microsoft.com/office/drawing/2014/main" id="{4FD3D7C3-26A3-430B-9980-5C6D281E92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79663" y="5148750"/>
            <a:ext cx="425790" cy="425790"/>
          </a:xfrm>
          <a:prstGeom prst="rect">
            <a:avLst/>
          </a:prstGeom>
        </p:spPr>
      </p:pic>
      <p:pic>
        <p:nvPicPr>
          <p:cNvPr id="27" name="図 26">
            <a:extLst>
              <a:ext uri="{FF2B5EF4-FFF2-40B4-BE49-F238E27FC236}">
                <a16:creationId xmlns:a16="http://schemas.microsoft.com/office/drawing/2014/main" id="{0F7D76E4-C151-4BF0-BC7C-4E7D4BDF11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3137" y="5154330"/>
            <a:ext cx="425790" cy="425790"/>
          </a:xfrm>
          <a:prstGeom prst="rect">
            <a:avLst/>
          </a:prstGeom>
        </p:spPr>
      </p:pic>
      <p:pic>
        <p:nvPicPr>
          <p:cNvPr id="28" name="図 27">
            <a:extLst>
              <a:ext uri="{FF2B5EF4-FFF2-40B4-BE49-F238E27FC236}">
                <a16:creationId xmlns:a16="http://schemas.microsoft.com/office/drawing/2014/main" id="{8B981764-E353-4C06-ACBD-575AEC0DE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830" y="4027467"/>
            <a:ext cx="914400" cy="914400"/>
          </a:xfrm>
          <a:prstGeom prst="rect">
            <a:avLst/>
          </a:prstGeom>
        </p:spPr>
      </p:pic>
      <p:pic>
        <p:nvPicPr>
          <p:cNvPr id="29" name="図 28">
            <a:extLst>
              <a:ext uri="{FF2B5EF4-FFF2-40B4-BE49-F238E27FC236}">
                <a16:creationId xmlns:a16="http://schemas.microsoft.com/office/drawing/2014/main" id="{641D0640-8CFB-4E0C-8EBD-E59EE558F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830" y="5157732"/>
            <a:ext cx="914400" cy="914400"/>
          </a:xfrm>
          <a:prstGeom prst="rect">
            <a:avLst/>
          </a:prstGeom>
        </p:spPr>
      </p:pic>
      <p:cxnSp>
        <p:nvCxnSpPr>
          <p:cNvPr id="33" name="コネクタ: カギ線 32">
            <a:extLst>
              <a:ext uri="{FF2B5EF4-FFF2-40B4-BE49-F238E27FC236}">
                <a16:creationId xmlns:a16="http://schemas.microsoft.com/office/drawing/2014/main" id="{E5CBA2A4-6000-465D-97AC-267DD9878FC1}"/>
              </a:ext>
            </a:extLst>
          </p:cNvPr>
          <p:cNvCxnSpPr>
            <a:cxnSpLocks/>
            <a:stCxn id="11" idx="3"/>
            <a:endCxn id="13" idx="1"/>
          </p:cNvCxnSpPr>
          <p:nvPr/>
        </p:nvCxnSpPr>
        <p:spPr>
          <a:xfrm flipV="1">
            <a:off x="2307335" y="2224137"/>
            <a:ext cx="1968495" cy="296018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5438BE7E-93C8-4E76-8D99-4F7C6C320FCE}"/>
              </a:ext>
            </a:extLst>
          </p:cNvPr>
          <p:cNvCxnSpPr>
            <a:cxnSpLocks/>
            <a:stCxn id="11" idx="3"/>
            <a:endCxn id="9" idx="1"/>
          </p:cNvCxnSpPr>
          <p:nvPr/>
        </p:nvCxnSpPr>
        <p:spPr>
          <a:xfrm flipV="1">
            <a:off x="2307335" y="3354402"/>
            <a:ext cx="1968495" cy="1829923"/>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コネクタ: カギ線 38">
            <a:extLst>
              <a:ext uri="{FF2B5EF4-FFF2-40B4-BE49-F238E27FC236}">
                <a16:creationId xmlns:a16="http://schemas.microsoft.com/office/drawing/2014/main" id="{FF2E3932-DF45-46C1-9009-8CA336990467}"/>
              </a:ext>
            </a:extLst>
          </p:cNvPr>
          <p:cNvCxnSpPr>
            <a:cxnSpLocks/>
            <a:stCxn id="11" idx="3"/>
            <a:endCxn id="28" idx="1"/>
          </p:cNvCxnSpPr>
          <p:nvPr/>
        </p:nvCxnSpPr>
        <p:spPr>
          <a:xfrm flipV="1">
            <a:off x="2307335" y="4484667"/>
            <a:ext cx="1968495" cy="69965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カギ線 40">
            <a:extLst>
              <a:ext uri="{FF2B5EF4-FFF2-40B4-BE49-F238E27FC236}">
                <a16:creationId xmlns:a16="http://schemas.microsoft.com/office/drawing/2014/main" id="{B6671D06-02A1-478D-80F6-A0D3B7D53D7B}"/>
              </a:ext>
            </a:extLst>
          </p:cNvPr>
          <p:cNvCxnSpPr>
            <a:cxnSpLocks/>
            <a:stCxn id="11" idx="3"/>
            <a:endCxn id="29" idx="1"/>
          </p:cNvCxnSpPr>
          <p:nvPr/>
        </p:nvCxnSpPr>
        <p:spPr>
          <a:xfrm>
            <a:off x="2307335" y="5184325"/>
            <a:ext cx="1968495" cy="430607"/>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39DF70C4-05B4-40C0-B2CC-416C6DF2AE9C}"/>
              </a:ext>
            </a:extLst>
          </p:cNvPr>
          <p:cNvSpPr txBox="1"/>
          <p:nvPr/>
        </p:nvSpPr>
        <p:spPr>
          <a:xfrm>
            <a:off x="5097571" y="1942773"/>
            <a:ext cx="526106" cy="369332"/>
          </a:xfrm>
          <a:prstGeom prst="rect">
            <a:avLst/>
          </a:prstGeom>
          <a:noFill/>
        </p:spPr>
        <p:txBody>
          <a:bodyPr wrap="none" rtlCol="0">
            <a:spAutoFit/>
          </a:bodyPr>
          <a:lstStyle/>
          <a:p>
            <a:r>
              <a:rPr lang="en-US" altLang="ja-JP" dirty="0"/>
              <a:t>NG</a:t>
            </a:r>
            <a:endParaRPr kumimoji="1" lang="ja-JP" altLang="en-US" dirty="0"/>
          </a:p>
        </p:txBody>
      </p:sp>
      <p:sp>
        <p:nvSpPr>
          <p:cNvPr id="47" name="テキスト ボックス 46">
            <a:extLst>
              <a:ext uri="{FF2B5EF4-FFF2-40B4-BE49-F238E27FC236}">
                <a16:creationId xmlns:a16="http://schemas.microsoft.com/office/drawing/2014/main" id="{94966CF4-58FA-4F06-82C9-0E8D588768EE}"/>
              </a:ext>
            </a:extLst>
          </p:cNvPr>
          <p:cNvSpPr txBox="1"/>
          <p:nvPr/>
        </p:nvSpPr>
        <p:spPr>
          <a:xfrm>
            <a:off x="5097229" y="3066694"/>
            <a:ext cx="513282" cy="369332"/>
          </a:xfrm>
          <a:prstGeom prst="rect">
            <a:avLst/>
          </a:prstGeom>
          <a:noFill/>
        </p:spPr>
        <p:txBody>
          <a:bodyPr wrap="none" rtlCol="0">
            <a:spAutoFit/>
          </a:bodyPr>
          <a:lstStyle/>
          <a:p>
            <a:r>
              <a:rPr kumimoji="1" lang="en-US" altLang="ja-JP" dirty="0"/>
              <a:t>OK</a:t>
            </a:r>
            <a:endParaRPr kumimoji="1" lang="ja-JP" altLang="en-US" dirty="0"/>
          </a:p>
        </p:txBody>
      </p:sp>
      <p:sp>
        <p:nvSpPr>
          <p:cNvPr id="48" name="テキスト ボックス 47">
            <a:extLst>
              <a:ext uri="{FF2B5EF4-FFF2-40B4-BE49-F238E27FC236}">
                <a16:creationId xmlns:a16="http://schemas.microsoft.com/office/drawing/2014/main" id="{A003AF6F-4BE0-4E74-BB3A-5FCF2714C194}"/>
              </a:ext>
            </a:extLst>
          </p:cNvPr>
          <p:cNvSpPr txBox="1"/>
          <p:nvPr/>
        </p:nvSpPr>
        <p:spPr>
          <a:xfrm>
            <a:off x="5097229" y="4210229"/>
            <a:ext cx="526106" cy="369332"/>
          </a:xfrm>
          <a:prstGeom prst="rect">
            <a:avLst/>
          </a:prstGeom>
          <a:noFill/>
        </p:spPr>
        <p:txBody>
          <a:bodyPr wrap="none" rtlCol="0">
            <a:spAutoFit/>
          </a:bodyPr>
          <a:lstStyle/>
          <a:p>
            <a:r>
              <a:rPr lang="en-US" altLang="ja-JP" dirty="0"/>
              <a:t>NG</a:t>
            </a:r>
            <a:endParaRPr kumimoji="1" lang="ja-JP" altLang="en-US" dirty="0"/>
          </a:p>
        </p:txBody>
      </p:sp>
      <p:sp>
        <p:nvSpPr>
          <p:cNvPr id="49" name="テキスト ボックス 48">
            <a:extLst>
              <a:ext uri="{FF2B5EF4-FFF2-40B4-BE49-F238E27FC236}">
                <a16:creationId xmlns:a16="http://schemas.microsoft.com/office/drawing/2014/main" id="{928BD1BF-A8C3-494C-AC4F-85A59D112588}"/>
              </a:ext>
            </a:extLst>
          </p:cNvPr>
          <p:cNvSpPr txBox="1"/>
          <p:nvPr/>
        </p:nvSpPr>
        <p:spPr>
          <a:xfrm>
            <a:off x="5099216" y="5261491"/>
            <a:ext cx="513282" cy="369332"/>
          </a:xfrm>
          <a:prstGeom prst="rect">
            <a:avLst/>
          </a:prstGeom>
          <a:noFill/>
        </p:spPr>
        <p:txBody>
          <a:bodyPr wrap="none" rtlCol="0">
            <a:spAutoFit/>
          </a:bodyPr>
          <a:lstStyle/>
          <a:p>
            <a:r>
              <a:rPr kumimoji="1" lang="en-US" altLang="ja-JP" dirty="0"/>
              <a:t>OK</a:t>
            </a:r>
          </a:p>
        </p:txBody>
      </p:sp>
      <p:pic>
        <p:nvPicPr>
          <p:cNvPr id="51" name="図 50">
            <a:extLst>
              <a:ext uri="{FF2B5EF4-FFF2-40B4-BE49-F238E27FC236}">
                <a16:creationId xmlns:a16="http://schemas.microsoft.com/office/drawing/2014/main" id="{61DA2FC7-9C80-4566-8333-C0730717C0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8273" y="3233083"/>
            <a:ext cx="574471" cy="574471"/>
          </a:xfrm>
          <a:prstGeom prst="rect">
            <a:avLst/>
          </a:prstGeom>
        </p:spPr>
      </p:pic>
      <p:pic>
        <p:nvPicPr>
          <p:cNvPr id="53" name="図 52">
            <a:extLst>
              <a:ext uri="{FF2B5EF4-FFF2-40B4-BE49-F238E27FC236}">
                <a16:creationId xmlns:a16="http://schemas.microsoft.com/office/drawing/2014/main" id="{CA8FE9FF-B90D-4629-82B2-0D17EB1FBD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34157" y="2491447"/>
            <a:ext cx="574471" cy="574471"/>
          </a:xfrm>
          <a:prstGeom prst="rect">
            <a:avLst/>
          </a:prstGeom>
        </p:spPr>
      </p:pic>
      <p:cxnSp>
        <p:nvCxnSpPr>
          <p:cNvPr id="54" name="コネクタ: カギ線 53">
            <a:extLst>
              <a:ext uri="{FF2B5EF4-FFF2-40B4-BE49-F238E27FC236}">
                <a16:creationId xmlns:a16="http://schemas.microsoft.com/office/drawing/2014/main" id="{513C891B-4D57-42ED-B139-D4663C0F2FCD}"/>
              </a:ext>
            </a:extLst>
          </p:cNvPr>
          <p:cNvCxnSpPr>
            <a:cxnSpLocks/>
            <a:stCxn id="29" idx="3"/>
            <a:endCxn id="5" idx="2"/>
          </p:cNvCxnSpPr>
          <p:nvPr/>
        </p:nvCxnSpPr>
        <p:spPr>
          <a:xfrm flipH="1" flipV="1">
            <a:off x="1440548" y="5410308"/>
            <a:ext cx="3749682" cy="204624"/>
          </a:xfrm>
          <a:prstGeom prst="bentConnector4">
            <a:avLst>
              <a:gd name="adj1" fmla="val -6097"/>
              <a:gd name="adj2" fmla="val -33515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四角形: 角を丸くする 56">
            <a:extLst>
              <a:ext uri="{FF2B5EF4-FFF2-40B4-BE49-F238E27FC236}">
                <a16:creationId xmlns:a16="http://schemas.microsoft.com/office/drawing/2014/main" id="{E68CF5D7-6717-49BF-9499-20CE9CE3F627}"/>
              </a:ext>
            </a:extLst>
          </p:cNvPr>
          <p:cNvSpPr/>
          <p:nvPr/>
        </p:nvSpPr>
        <p:spPr>
          <a:xfrm>
            <a:off x="5840736" y="552091"/>
            <a:ext cx="6072144" cy="600398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516E483F-D509-477F-BF30-33E487BA0E46}"/>
              </a:ext>
            </a:extLst>
          </p:cNvPr>
          <p:cNvSpPr txBox="1"/>
          <p:nvPr/>
        </p:nvSpPr>
        <p:spPr>
          <a:xfrm>
            <a:off x="6174343" y="1091384"/>
            <a:ext cx="2954655" cy="2031325"/>
          </a:xfrm>
          <a:prstGeom prst="rect">
            <a:avLst/>
          </a:prstGeom>
          <a:noFill/>
        </p:spPr>
        <p:txBody>
          <a:bodyPr wrap="none" rtlCol="0">
            <a:spAutoFit/>
          </a:bodyPr>
          <a:lstStyle/>
          <a:p>
            <a:r>
              <a:rPr kumimoji="1" lang="ja-JP" altLang="en-US" dirty="0"/>
              <a:t>・大人数で予約したい</a:t>
            </a:r>
            <a:endParaRPr kumimoji="1" lang="en-US" altLang="ja-JP" dirty="0"/>
          </a:p>
          <a:p>
            <a:r>
              <a:rPr lang="ja-JP" altLang="en-US" dirty="0"/>
              <a:t>・お酒はあるか？</a:t>
            </a:r>
            <a:endParaRPr lang="en-US" altLang="ja-JP" dirty="0"/>
          </a:p>
          <a:p>
            <a:r>
              <a:rPr kumimoji="1" lang="ja-JP" altLang="en-US" dirty="0"/>
              <a:t>・煙草は吸えるか？</a:t>
            </a:r>
            <a:endParaRPr kumimoji="1" lang="en-US" altLang="ja-JP" dirty="0"/>
          </a:p>
          <a:p>
            <a:r>
              <a:rPr lang="ja-JP" altLang="en-US" dirty="0"/>
              <a:t>・予算は大丈夫か？</a:t>
            </a:r>
            <a:endParaRPr lang="en-US" altLang="ja-JP" dirty="0"/>
          </a:p>
          <a:p>
            <a:r>
              <a:rPr kumimoji="1" lang="ja-JP" altLang="en-US" dirty="0"/>
              <a:t>・〇時から入れるか？</a:t>
            </a:r>
            <a:endParaRPr kumimoji="1" lang="en-US" altLang="ja-JP" dirty="0"/>
          </a:p>
          <a:p>
            <a:endParaRPr lang="en-US" altLang="ja-JP" dirty="0"/>
          </a:p>
          <a:p>
            <a:r>
              <a:rPr lang="ja-JP" altLang="en-US" b="1" dirty="0"/>
              <a:t>・近所のお店で探したい！</a:t>
            </a:r>
            <a:endParaRPr kumimoji="1" lang="ja-JP" altLang="en-US" b="1" dirty="0"/>
          </a:p>
        </p:txBody>
      </p:sp>
      <p:sp>
        <p:nvSpPr>
          <p:cNvPr id="65" name="四角形: 角を丸くする 64">
            <a:extLst>
              <a:ext uri="{FF2B5EF4-FFF2-40B4-BE49-F238E27FC236}">
                <a16:creationId xmlns:a16="http://schemas.microsoft.com/office/drawing/2014/main" id="{5EF32A56-83E0-40EC-AE7D-165B350A288F}"/>
              </a:ext>
            </a:extLst>
          </p:cNvPr>
          <p:cNvSpPr/>
          <p:nvPr/>
        </p:nvSpPr>
        <p:spPr>
          <a:xfrm>
            <a:off x="1647645" y="6072132"/>
            <a:ext cx="3174521" cy="457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4" name="図 63">
            <a:extLst>
              <a:ext uri="{FF2B5EF4-FFF2-40B4-BE49-F238E27FC236}">
                <a16:creationId xmlns:a16="http://schemas.microsoft.com/office/drawing/2014/main" id="{129912A6-0D69-4584-9807-546CE78B3E3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75548" y="6003982"/>
            <a:ext cx="639836" cy="586595"/>
          </a:xfrm>
          <a:prstGeom prst="rect">
            <a:avLst/>
          </a:prstGeom>
        </p:spPr>
      </p:pic>
      <p:sp>
        <p:nvSpPr>
          <p:cNvPr id="66" name="テキスト ボックス 65">
            <a:extLst>
              <a:ext uri="{FF2B5EF4-FFF2-40B4-BE49-F238E27FC236}">
                <a16:creationId xmlns:a16="http://schemas.microsoft.com/office/drawing/2014/main" id="{1CE006EF-13A2-4D9F-8DB5-A6860F2B6E0B}"/>
              </a:ext>
            </a:extLst>
          </p:cNvPr>
          <p:cNvSpPr txBox="1"/>
          <p:nvPr/>
        </p:nvSpPr>
        <p:spPr>
          <a:xfrm>
            <a:off x="1963510" y="6177335"/>
            <a:ext cx="2954655" cy="276999"/>
          </a:xfrm>
          <a:prstGeom prst="rect">
            <a:avLst/>
          </a:prstGeom>
          <a:noFill/>
        </p:spPr>
        <p:txBody>
          <a:bodyPr wrap="none" rtlCol="0">
            <a:spAutoFit/>
          </a:bodyPr>
          <a:lstStyle/>
          <a:p>
            <a:r>
              <a:rPr lang="ja-JP" altLang="en-US" sz="1200" b="1" dirty="0"/>
              <a:t>アプリから予約でお店から返事が来る！</a:t>
            </a:r>
            <a:endParaRPr kumimoji="1" lang="ja-JP" altLang="en-US" sz="1200" b="1" dirty="0"/>
          </a:p>
        </p:txBody>
      </p:sp>
      <p:sp>
        <p:nvSpPr>
          <p:cNvPr id="67" name="テキスト ボックス 66">
            <a:extLst>
              <a:ext uri="{FF2B5EF4-FFF2-40B4-BE49-F238E27FC236}">
                <a16:creationId xmlns:a16="http://schemas.microsoft.com/office/drawing/2014/main" id="{B603551C-4172-42AC-BDF2-4D77ECC61024}"/>
              </a:ext>
            </a:extLst>
          </p:cNvPr>
          <p:cNvSpPr txBox="1"/>
          <p:nvPr/>
        </p:nvSpPr>
        <p:spPr>
          <a:xfrm>
            <a:off x="6188236" y="3452415"/>
            <a:ext cx="5724644" cy="2585323"/>
          </a:xfrm>
          <a:prstGeom prst="rect">
            <a:avLst/>
          </a:prstGeom>
          <a:noFill/>
        </p:spPr>
        <p:txBody>
          <a:bodyPr wrap="none" rtlCol="0">
            <a:spAutoFit/>
          </a:bodyPr>
          <a:lstStyle/>
          <a:p>
            <a:r>
              <a:rPr lang="ja-JP" altLang="en-US" dirty="0"/>
              <a:t>地図アプリを開いて近所でお店を探して</a:t>
            </a:r>
            <a:r>
              <a:rPr lang="en-US" altLang="ja-JP" dirty="0"/>
              <a:t>...</a:t>
            </a:r>
          </a:p>
          <a:p>
            <a:r>
              <a:rPr lang="ja-JP" altLang="en-US" dirty="0"/>
              <a:t>電話予約</a:t>
            </a:r>
            <a:endParaRPr lang="en-US" altLang="ja-JP" dirty="0"/>
          </a:p>
          <a:p>
            <a:r>
              <a:rPr lang="ja-JP" altLang="en-US" dirty="0"/>
              <a:t>「今からは入れますか？」→</a:t>
            </a:r>
            <a:endParaRPr lang="en-US" altLang="ja-JP" dirty="0"/>
          </a:p>
          <a:p>
            <a:r>
              <a:rPr kumimoji="1" lang="ja-JP" altLang="en-US" dirty="0"/>
              <a:t>「〇人なんですけど入れますか？」→</a:t>
            </a:r>
            <a:endParaRPr kumimoji="1" lang="en-US" altLang="ja-JP" dirty="0"/>
          </a:p>
          <a:p>
            <a:r>
              <a:rPr lang="ja-JP" altLang="en-US" dirty="0"/>
              <a:t>「煙草は吸えますか？」→</a:t>
            </a:r>
            <a:endParaRPr lang="en-US" altLang="ja-JP" dirty="0"/>
          </a:p>
          <a:p>
            <a:endParaRPr kumimoji="1" lang="en-US" altLang="ja-JP" dirty="0"/>
          </a:p>
          <a:p>
            <a:r>
              <a:rPr lang="ja-JP" altLang="en-US" b="1" dirty="0"/>
              <a:t>アプリで条件をお店に通知することで店を探します！</a:t>
            </a:r>
            <a:endParaRPr lang="en-US" altLang="ja-JP" b="1" dirty="0"/>
          </a:p>
          <a:p>
            <a:r>
              <a:rPr kumimoji="1" lang="ja-JP" altLang="en-US" b="1" dirty="0"/>
              <a:t>問題なければお店から返信が来ます！</a:t>
            </a:r>
            <a:endParaRPr kumimoji="1" lang="en-US" altLang="ja-JP" b="1" dirty="0"/>
          </a:p>
          <a:p>
            <a:endParaRPr kumimoji="1" lang="ja-JP" altLang="en-US" dirty="0"/>
          </a:p>
        </p:txBody>
      </p:sp>
      <p:pic>
        <p:nvPicPr>
          <p:cNvPr id="72" name="図 71">
            <a:extLst>
              <a:ext uri="{FF2B5EF4-FFF2-40B4-BE49-F238E27FC236}">
                <a16:creationId xmlns:a16="http://schemas.microsoft.com/office/drawing/2014/main" id="{1555448F-0BA4-4DF6-B619-D33B426B8DAB}"/>
              </a:ext>
            </a:extLst>
          </p:cNvPr>
          <p:cNvPicPr>
            <a:picLocks noChangeAspect="1"/>
          </p:cNvPicPr>
          <p:nvPr/>
        </p:nvPicPr>
        <p:blipFill>
          <a:blip r:embed="rId13"/>
          <a:stretch>
            <a:fillRect/>
          </a:stretch>
        </p:blipFill>
        <p:spPr>
          <a:xfrm>
            <a:off x="8864410" y="994712"/>
            <a:ext cx="2636422" cy="1713118"/>
          </a:xfrm>
          <a:prstGeom prst="rect">
            <a:avLst/>
          </a:prstGeom>
        </p:spPr>
      </p:pic>
    </p:spTree>
    <p:extLst>
      <p:ext uri="{BB962C8B-B14F-4D97-AF65-F5344CB8AC3E}">
        <p14:creationId xmlns:p14="http://schemas.microsoft.com/office/powerpoint/2010/main" val="4000458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8A98A-62BF-4287-A048-1882CA991092}"/>
              </a:ext>
            </a:extLst>
          </p:cNvPr>
          <p:cNvSpPr>
            <a:spLocks noGrp="1"/>
          </p:cNvSpPr>
          <p:nvPr>
            <p:ph type="title"/>
          </p:nvPr>
        </p:nvSpPr>
        <p:spPr/>
        <p:txBody>
          <a:bodyPr/>
          <a:lstStyle/>
          <a:p>
            <a:r>
              <a:rPr lang="ja-JP" altLang="en-US" dirty="0"/>
              <a:t>８</a:t>
            </a:r>
            <a:r>
              <a:rPr kumimoji="1" lang="en-US" altLang="ja-JP" dirty="0"/>
              <a:t>.</a:t>
            </a:r>
            <a:r>
              <a:rPr kumimoji="1" lang="ja-JP" altLang="en-US" dirty="0"/>
              <a:t>１</a:t>
            </a:r>
            <a:r>
              <a:rPr kumimoji="1" lang="en-US" altLang="ja-JP" dirty="0"/>
              <a:t>.</a:t>
            </a:r>
            <a:r>
              <a:rPr kumimoji="1" lang="ja-JP" altLang="en-US" dirty="0"/>
              <a:t>課題</a:t>
            </a:r>
            <a:r>
              <a:rPr kumimoji="1" lang="en-US" altLang="ja-JP" dirty="0"/>
              <a:t>-</a:t>
            </a:r>
            <a:r>
              <a:rPr kumimoji="1" lang="ja-JP" altLang="en-US" dirty="0"/>
              <a:t>フロントエンド</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7869DC58-8775-4B64-8C04-A3E5FDBA98B3}"/>
              </a:ext>
            </a:extLst>
          </p:cNvPr>
          <p:cNvSpPr>
            <a:spLocks noGrp="1"/>
          </p:cNvSpPr>
          <p:nvPr>
            <p:ph idx="1"/>
          </p:nvPr>
        </p:nvSpPr>
        <p:spPr/>
        <p:txBody>
          <a:bodyPr/>
          <a:lstStyle/>
          <a:p>
            <a:r>
              <a:rPr kumimoji="1" lang="ja-JP" altLang="en-US" dirty="0"/>
              <a:t>デザイン全般</a:t>
            </a:r>
            <a:endParaRPr kumimoji="1" lang="en-US" altLang="ja-JP" dirty="0"/>
          </a:p>
          <a:p>
            <a:pPr lvl="1"/>
            <a:r>
              <a:rPr lang="ja-JP" altLang="en-US" dirty="0"/>
              <a:t>利用者ログイン画面でのレイアウト</a:t>
            </a:r>
            <a:endParaRPr lang="en-US" altLang="ja-JP" dirty="0"/>
          </a:p>
          <a:p>
            <a:pPr lvl="1"/>
            <a:r>
              <a:rPr kumimoji="1" lang="ja-JP" altLang="en-US" dirty="0"/>
              <a:t>店舗管理</a:t>
            </a:r>
            <a:r>
              <a:rPr lang="ja-JP" altLang="en-US" dirty="0"/>
              <a:t>ログイン画面でのレイアウト</a:t>
            </a:r>
            <a:endParaRPr lang="en-US" altLang="ja-JP" dirty="0"/>
          </a:p>
          <a:p>
            <a:pPr lvl="1"/>
            <a:r>
              <a:rPr lang="ja-JP" altLang="en-US" dirty="0"/>
              <a:t>各ダイアログボックスのレイアウト</a:t>
            </a:r>
            <a:endParaRPr lang="en-US" altLang="ja-JP" dirty="0"/>
          </a:p>
          <a:p>
            <a:pPr lvl="1"/>
            <a:r>
              <a:rPr kumimoji="1" lang="ja-JP" altLang="en-US" dirty="0"/>
              <a:t>地図上のマーカーアイコン</a:t>
            </a:r>
            <a:endParaRPr kumimoji="1" lang="en-US" altLang="ja-JP" dirty="0"/>
          </a:p>
          <a:p>
            <a:pPr lvl="1"/>
            <a:r>
              <a:rPr kumimoji="1" lang="ja-JP" altLang="en-US" dirty="0"/>
              <a:t>ロゴ</a:t>
            </a:r>
            <a:endParaRPr kumimoji="1" lang="en-US" altLang="ja-JP" dirty="0"/>
          </a:p>
          <a:p>
            <a:endParaRPr kumimoji="1" lang="ja-JP" altLang="en-US" dirty="0"/>
          </a:p>
        </p:txBody>
      </p:sp>
    </p:spTree>
    <p:extLst>
      <p:ext uri="{BB962C8B-B14F-4D97-AF65-F5344CB8AC3E}">
        <p14:creationId xmlns:p14="http://schemas.microsoft.com/office/powerpoint/2010/main" val="3261680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047C64-3FE4-4EBC-A32B-971E72CDECC4}"/>
              </a:ext>
            </a:extLst>
          </p:cNvPr>
          <p:cNvSpPr>
            <a:spLocks noGrp="1"/>
          </p:cNvSpPr>
          <p:nvPr>
            <p:ph type="title"/>
          </p:nvPr>
        </p:nvSpPr>
        <p:spPr/>
        <p:txBody>
          <a:bodyPr/>
          <a:lstStyle/>
          <a:p>
            <a:r>
              <a:rPr lang="ja-JP" altLang="en-US" dirty="0"/>
              <a:t>８</a:t>
            </a:r>
            <a:r>
              <a:rPr kumimoji="1" lang="en-US" altLang="ja-JP" dirty="0"/>
              <a:t>.</a:t>
            </a:r>
            <a:r>
              <a:rPr kumimoji="1" lang="ja-JP" altLang="en-US" dirty="0"/>
              <a:t>２</a:t>
            </a:r>
            <a:r>
              <a:rPr kumimoji="1" lang="en-US" altLang="ja-JP" dirty="0"/>
              <a:t>.</a:t>
            </a:r>
            <a:r>
              <a:rPr kumimoji="1" lang="ja-JP" altLang="en-US" dirty="0"/>
              <a:t>課題</a:t>
            </a:r>
            <a:r>
              <a:rPr kumimoji="1" lang="en-US" altLang="ja-JP" dirty="0"/>
              <a:t>-</a:t>
            </a:r>
            <a:r>
              <a:rPr kumimoji="1" lang="ja-JP" altLang="en-US" dirty="0"/>
              <a:t>サーバーサイド</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82E03D95-EF01-46B9-B093-00FD95AF58EA}"/>
              </a:ext>
            </a:extLst>
          </p:cNvPr>
          <p:cNvSpPr>
            <a:spLocks noGrp="1"/>
          </p:cNvSpPr>
          <p:nvPr>
            <p:ph idx="1"/>
          </p:nvPr>
        </p:nvSpPr>
        <p:spPr/>
        <p:txBody>
          <a:bodyPr/>
          <a:lstStyle/>
          <a:p>
            <a:r>
              <a:rPr kumimoji="1" lang="ja-JP" altLang="en-US" dirty="0"/>
              <a:t>利用者側が使用するアプリと店舗側が使用するアプリは別物にして共通の</a:t>
            </a:r>
            <a:r>
              <a:rPr kumimoji="1" lang="en-US" altLang="ja-JP" dirty="0"/>
              <a:t>DB</a:t>
            </a:r>
            <a:r>
              <a:rPr kumimoji="1" lang="ja-JP" altLang="en-US" dirty="0"/>
              <a:t>を見るべき</a:t>
            </a:r>
            <a:endParaRPr kumimoji="1" lang="en-US" altLang="ja-JP" dirty="0"/>
          </a:p>
          <a:p>
            <a:r>
              <a:rPr lang="ja-JP" altLang="en-US" dirty="0"/>
              <a:t>デモ機では</a:t>
            </a:r>
            <a:r>
              <a:rPr lang="en-US" altLang="ja-JP" dirty="0"/>
              <a:t>WEB</a:t>
            </a:r>
            <a:r>
              <a:rPr lang="ja-JP" altLang="en-US" dirty="0"/>
              <a:t>アプリで実装しているがスマートフォンの</a:t>
            </a:r>
            <a:r>
              <a:rPr lang="en-US" altLang="ja-JP" dirty="0"/>
              <a:t>Native</a:t>
            </a:r>
            <a:r>
              <a:rPr lang="ja-JP" altLang="en-US" dirty="0"/>
              <a:t>アプリで実装するべき</a:t>
            </a:r>
            <a:endParaRPr lang="en-US" altLang="ja-JP" dirty="0"/>
          </a:p>
          <a:p>
            <a:r>
              <a:rPr kumimoji="1" lang="ja-JP" altLang="en-US" dirty="0"/>
              <a:t>利用者情報</a:t>
            </a:r>
            <a:r>
              <a:rPr kumimoji="1" lang="en-US" altLang="ja-JP" dirty="0"/>
              <a:t>/</a:t>
            </a:r>
            <a:r>
              <a:rPr kumimoji="1" lang="ja-JP" altLang="en-US" dirty="0"/>
              <a:t>店舗情報での</a:t>
            </a:r>
            <a:r>
              <a:rPr kumimoji="1" lang="en-US" altLang="ja-JP" dirty="0"/>
              <a:t>DB</a:t>
            </a:r>
            <a:r>
              <a:rPr kumimoji="1" lang="ja-JP" altLang="en-US" dirty="0"/>
              <a:t>カラム定義</a:t>
            </a:r>
            <a:r>
              <a:rPr kumimoji="1" lang="en-US" altLang="ja-JP" dirty="0"/>
              <a:t>(</a:t>
            </a:r>
            <a:r>
              <a:rPr kumimoji="1" lang="ja-JP" altLang="en-US" dirty="0"/>
              <a:t>各機能概要にて</a:t>
            </a:r>
            <a:r>
              <a:rPr kumimoji="1" lang="en-US" altLang="ja-JP" dirty="0"/>
              <a:t>)</a:t>
            </a:r>
          </a:p>
          <a:p>
            <a:r>
              <a:rPr kumimoji="1" lang="ja-JP" altLang="en-US" dirty="0"/>
              <a:t>店舗検索指定条件の必要項目の定義</a:t>
            </a:r>
            <a:r>
              <a:rPr kumimoji="1" lang="en-US" altLang="ja-JP" dirty="0"/>
              <a:t>(</a:t>
            </a:r>
            <a:r>
              <a:rPr kumimoji="1" lang="ja-JP" altLang="en-US" dirty="0"/>
              <a:t>各機能概要にて</a:t>
            </a:r>
            <a:r>
              <a:rPr kumimoji="1" lang="en-US" altLang="ja-JP" dirty="0"/>
              <a:t>)</a:t>
            </a:r>
          </a:p>
          <a:p>
            <a:r>
              <a:rPr lang="ja-JP" altLang="en-US" dirty="0"/>
              <a:t>メール送信用のメールサーバーを構築する必要あり</a:t>
            </a:r>
            <a:r>
              <a:rPr lang="en-US" altLang="ja-JP" dirty="0"/>
              <a:t>(</a:t>
            </a:r>
            <a:r>
              <a:rPr lang="ja-JP" altLang="en-US" dirty="0"/>
              <a:t>電算ドメイン？</a:t>
            </a:r>
            <a:r>
              <a:rPr lang="en-US" altLang="ja-JP" dirty="0"/>
              <a:t>)</a:t>
            </a:r>
            <a:endParaRPr kumimoji="1" lang="en-US" altLang="ja-JP" dirty="0"/>
          </a:p>
        </p:txBody>
      </p:sp>
    </p:spTree>
    <p:extLst>
      <p:ext uri="{BB962C8B-B14F-4D97-AF65-F5344CB8AC3E}">
        <p14:creationId xmlns:p14="http://schemas.microsoft.com/office/powerpoint/2010/main" val="898037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1E9657-381F-4532-88ED-C68ED37BA504}"/>
              </a:ext>
            </a:extLst>
          </p:cNvPr>
          <p:cNvSpPr>
            <a:spLocks noGrp="1"/>
          </p:cNvSpPr>
          <p:nvPr>
            <p:ph type="title"/>
          </p:nvPr>
        </p:nvSpPr>
        <p:spPr/>
        <p:txBody>
          <a:bodyPr/>
          <a:lstStyle/>
          <a:p>
            <a:r>
              <a:rPr lang="ja-JP" altLang="en-US" dirty="0"/>
              <a:t>８</a:t>
            </a:r>
            <a:r>
              <a:rPr kumimoji="1" lang="en-US" altLang="ja-JP" dirty="0"/>
              <a:t>.</a:t>
            </a:r>
            <a:r>
              <a:rPr kumimoji="1" lang="ja-JP" altLang="en-US" dirty="0"/>
              <a:t>３</a:t>
            </a:r>
            <a:r>
              <a:rPr kumimoji="1" lang="en-US" altLang="ja-JP" dirty="0"/>
              <a:t>.</a:t>
            </a:r>
            <a:r>
              <a:rPr kumimoji="1" lang="ja-JP" altLang="en-US" dirty="0"/>
              <a:t>課題</a:t>
            </a:r>
            <a:r>
              <a:rPr kumimoji="1" lang="en-US" altLang="ja-JP" dirty="0"/>
              <a:t>-</a:t>
            </a:r>
            <a:r>
              <a:rPr kumimoji="1" lang="ja-JP" altLang="en-US" dirty="0"/>
              <a:t>通知</a:t>
            </a:r>
            <a:r>
              <a:rPr lang="ja-JP" altLang="en-US" dirty="0"/>
              <a:t>仕様</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DDDF70E3-AA5E-4017-A3AD-F64B9BA77731}"/>
              </a:ext>
            </a:extLst>
          </p:cNvPr>
          <p:cNvSpPr>
            <a:spLocks noGrp="1"/>
          </p:cNvSpPr>
          <p:nvPr>
            <p:ph idx="1"/>
          </p:nvPr>
        </p:nvSpPr>
        <p:spPr/>
        <p:txBody>
          <a:bodyPr/>
          <a:lstStyle/>
          <a:p>
            <a:r>
              <a:rPr lang="ja-JP" altLang="en-US" dirty="0"/>
              <a:t>メール通知での確認方法では利用者</a:t>
            </a:r>
            <a:r>
              <a:rPr lang="en-US" altLang="ja-JP" dirty="0"/>
              <a:t>/</a:t>
            </a:r>
            <a:r>
              <a:rPr lang="ja-JP" altLang="en-US" dirty="0"/>
              <a:t>店舗と気付きにくい</a:t>
            </a:r>
            <a:endParaRPr lang="en-US" altLang="ja-JP" dirty="0"/>
          </a:p>
          <a:p>
            <a:pPr lvl="1"/>
            <a:r>
              <a:rPr kumimoji="1" lang="en-US" altLang="ja-JP" dirty="0"/>
              <a:t>Native</a:t>
            </a:r>
            <a:r>
              <a:rPr kumimoji="1" lang="ja-JP" altLang="en-US" dirty="0"/>
              <a:t>アプリで実装することによってアプリから</a:t>
            </a:r>
            <a:r>
              <a:rPr lang="ja-JP" altLang="en-US" dirty="0"/>
              <a:t>ポップアップ通知で解消するが店舗含めてユーザーがアプリをインストールするに至るか</a:t>
            </a:r>
            <a:endParaRPr lang="en-US" altLang="ja-JP" dirty="0"/>
          </a:p>
          <a:p>
            <a:r>
              <a:rPr lang="ja-JP" altLang="en-US" dirty="0"/>
              <a:t>現行想定でユーザーから条件指定→ 店舗から受け入れ</a:t>
            </a:r>
            <a:r>
              <a:rPr lang="en-US" altLang="ja-JP" dirty="0"/>
              <a:t>OK</a:t>
            </a:r>
            <a:r>
              <a:rPr lang="ja-JP" altLang="en-US" dirty="0"/>
              <a:t>→ユーザーから予約確定とメールを</a:t>
            </a:r>
            <a:r>
              <a:rPr lang="en-US" altLang="ja-JP" dirty="0"/>
              <a:t>1</a:t>
            </a:r>
            <a:r>
              <a:rPr lang="ja-JP" altLang="en-US" dirty="0"/>
              <a:t>往復半しているが、予約確定の送信は必要か</a:t>
            </a:r>
            <a:endParaRPr lang="en-US" altLang="ja-JP" dirty="0"/>
          </a:p>
          <a:p>
            <a:pPr lvl="1"/>
            <a:r>
              <a:rPr kumimoji="1" lang="ja-JP" altLang="en-US" dirty="0"/>
              <a:t>業務シーケンスから見直す必要あり</a:t>
            </a:r>
          </a:p>
        </p:txBody>
      </p:sp>
    </p:spTree>
    <p:extLst>
      <p:ext uri="{BB962C8B-B14F-4D97-AF65-F5344CB8AC3E}">
        <p14:creationId xmlns:p14="http://schemas.microsoft.com/office/powerpoint/2010/main" val="20682276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7E757B-4A2C-466F-952F-0C0F6B36B01E}"/>
              </a:ext>
            </a:extLst>
          </p:cNvPr>
          <p:cNvSpPr>
            <a:spLocks noGrp="1"/>
          </p:cNvSpPr>
          <p:nvPr>
            <p:ph type="title"/>
          </p:nvPr>
        </p:nvSpPr>
        <p:spPr/>
        <p:txBody>
          <a:bodyPr/>
          <a:lstStyle/>
          <a:p>
            <a:r>
              <a:rPr lang="ja-JP" altLang="en-US" dirty="0"/>
              <a:t>８</a:t>
            </a:r>
            <a:r>
              <a:rPr kumimoji="1" lang="en-US" altLang="ja-JP" dirty="0"/>
              <a:t>.</a:t>
            </a:r>
            <a:r>
              <a:rPr kumimoji="1" lang="ja-JP" altLang="en-US" dirty="0"/>
              <a:t>４</a:t>
            </a:r>
            <a:r>
              <a:rPr kumimoji="1" lang="en-US" altLang="ja-JP" dirty="0"/>
              <a:t>.</a:t>
            </a:r>
            <a:r>
              <a:rPr kumimoji="1" lang="ja-JP" altLang="en-US" dirty="0"/>
              <a:t>課題</a:t>
            </a:r>
            <a:r>
              <a:rPr kumimoji="1" lang="en-US" altLang="ja-JP" dirty="0"/>
              <a:t>-</a:t>
            </a:r>
            <a:r>
              <a:rPr kumimoji="1" lang="ja-JP" altLang="en-US" dirty="0"/>
              <a:t>営業側面</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A719EFE0-FDC5-4286-8D40-FB1929F4BF8C}"/>
              </a:ext>
            </a:extLst>
          </p:cNvPr>
          <p:cNvSpPr>
            <a:spLocks noGrp="1"/>
          </p:cNvSpPr>
          <p:nvPr>
            <p:ph idx="1"/>
          </p:nvPr>
        </p:nvSpPr>
        <p:spPr/>
        <p:txBody>
          <a:bodyPr/>
          <a:lstStyle/>
          <a:p>
            <a:r>
              <a:rPr kumimoji="1" lang="ja-JP" altLang="en-US" dirty="0"/>
              <a:t>店舗を登録するために各店舗に導入してもらうための営業をかけなければならない</a:t>
            </a:r>
            <a:endParaRPr kumimoji="1" lang="en-US" altLang="ja-JP" dirty="0"/>
          </a:p>
          <a:p>
            <a:pPr lvl="1"/>
            <a:r>
              <a:rPr lang="ja-JP" altLang="en-US" dirty="0"/>
              <a:t>そのためのランニングコスト</a:t>
            </a:r>
            <a:endParaRPr lang="en-US" altLang="ja-JP" dirty="0"/>
          </a:p>
          <a:p>
            <a:pPr lvl="1"/>
            <a:r>
              <a:rPr kumimoji="1" lang="ja-JP" altLang="en-US" dirty="0"/>
              <a:t>ビラをまくだけでは圧倒的に店舗数が足りない</a:t>
            </a:r>
            <a:endParaRPr kumimoji="1" lang="en-US" altLang="ja-JP" dirty="0"/>
          </a:p>
          <a:p>
            <a:r>
              <a:rPr kumimoji="1" lang="en-US" altLang="ja-JP" dirty="0"/>
              <a:t>Google Maps API</a:t>
            </a:r>
            <a:r>
              <a:rPr kumimoji="1" lang="ja-JP" altLang="en-US" dirty="0"/>
              <a:t>で</a:t>
            </a:r>
            <a:r>
              <a:rPr kumimoji="1" lang="en-US" altLang="ja-JP" dirty="0"/>
              <a:t>google</a:t>
            </a:r>
            <a:r>
              <a:rPr kumimoji="1" lang="ja-JP" altLang="en-US" dirty="0"/>
              <a:t>に登録してある店舗は取得できるため地図上に表示する店舗を補えないか</a:t>
            </a:r>
            <a:endParaRPr kumimoji="1" lang="en-US" altLang="ja-JP" dirty="0"/>
          </a:p>
          <a:p>
            <a:pPr lvl="1"/>
            <a:r>
              <a:rPr kumimoji="1" lang="ja-JP" altLang="en-US" dirty="0"/>
              <a:t>現行仕様では店舗に通知を飛ばすため店舗登録してもらう必要がある→要件の見直し</a:t>
            </a:r>
            <a:r>
              <a:rPr kumimoji="1" lang="en-US" altLang="ja-JP" dirty="0"/>
              <a:t>(</a:t>
            </a:r>
            <a:r>
              <a:rPr kumimoji="1" lang="ja-JP" altLang="en-US" dirty="0"/>
              <a:t>現行仕様はそのままにしても追加で機能拡張等</a:t>
            </a:r>
            <a:r>
              <a:rPr kumimoji="1" lang="en-US" altLang="ja-JP" dirty="0"/>
              <a:t>)</a:t>
            </a:r>
            <a:endParaRPr kumimoji="1" lang="ja-JP" altLang="en-US" dirty="0"/>
          </a:p>
        </p:txBody>
      </p:sp>
    </p:spTree>
    <p:extLst>
      <p:ext uri="{BB962C8B-B14F-4D97-AF65-F5344CB8AC3E}">
        <p14:creationId xmlns:p14="http://schemas.microsoft.com/office/powerpoint/2010/main" val="3140628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F6184D-DE4A-491D-B647-1434523B7E55}"/>
              </a:ext>
            </a:extLst>
          </p:cNvPr>
          <p:cNvSpPr>
            <a:spLocks noGrp="1"/>
          </p:cNvSpPr>
          <p:nvPr>
            <p:ph type="title"/>
          </p:nvPr>
        </p:nvSpPr>
        <p:spPr/>
        <p:txBody>
          <a:bodyPr/>
          <a:lstStyle/>
          <a:p>
            <a:r>
              <a:rPr kumimoji="1" lang="ja-JP" altLang="en-US" dirty="0"/>
              <a:t>９</a:t>
            </a:r>
            <a:r>
              <a:rPr kumimoji="1" lang="en-US" altLang="ja-JP" dirty="0"/>
              <a:t>.</a:t>
            </a:r>
            <a:r>
              <a:rPr kumimoji="1" lang="ja-JP" altLang="en-US" dirty="0"/>
              <a:t>参考</a:t>
            </a:r>
            <a:r>
              <a:rPr kumimoji="1" lang="en-US" altLang="ja-JP" dirty="0"/>
              <a:t>-</a:t>
            </a:r>
            <a:r>
              <a:rPr lang="ja-JP" altLang="en-US" dirty="0"/>
              <a:t>使用外部</a:t>
            </a:r>
            <a:r>
              <a:rPr lang="en-US" altLang="ja-JP" dirty="0"/>
              <a:t>API</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CE86A8BB-7282-49D8-8C38-699571A37101}"/>
              </a:ext>
            </a:extLst>
          </p:cNvPr>
          <p:cNvSpPr>
            <a:spLocks noGrp="1"/>
          </p:cNvSpPr>
          <p:nvPr>
            <p:ph idx="1"/>
          </p:nvPr>
        </p:nvSpPr>
        <p:spPr/>
        <p:txBody>
          <a:bodyPr>
            <a:normAutofit lnSpcReduction="10000"/>
          </a:bodyPr>
          <a:lstStyle/>
          <a:p>
            <a:r>
              <a:rPr kumimoji="1" lang="en-US" altLang="ja-JP" dirty="0"/>
              <a:t>Google </a:t>
            </a:r>
            <a:r>
              <a:rPr lang="en-US" altLang="ja-JP" dirty="0"/>
              <a:t>M</a:t>
            </a:r>
            <a:r>
              <a:rPr kumimoji="1" lang="en-US" altLang="ja-JP" dirty="0"/>
              <a:t>aps API</a:t>
            </a:r>
          </a:p>
          <a:p>
            <a:pPr lvl="1"/>
            <a:r>
              <a:rPr lang="en-US" altLang="ja-JP" dirty="0" err="1"/>
              <a:t>initMap</a:t>
            </a:r>
            <a:r>
              <a:rPr lang="ja-JP" altLang="en-US" dirty="0"/>
              <a:t>コールバック</a:t>
            </a:r>
            <a:endParaRPr lang="en-US" altLang="ja-JP" dirty="0"/>
          </a:p>
          <a:p>
            <a:pPr lvl="2"/>
            <a:r>
              <a:rPr lang="ja-JP" altLang="en-US" dirty="0"/>
              <a:t>地図</a:t>
            </a:r>
            <a:r>
              <a:rPr lang="en-US" altLang="ja-JP" dirty="0"/>
              <a:t>(google map)</a:t>
            </a:r>
            <a:r>
              <a:rPr lang="ja-JP" altLang="en-US" dirty="0"/>
              <a:t>表示</a:t>
            </a:r>
            <a:endParaRPr lang="en-US" altLang="ja-JP" dirty="0"/>
          </a:p>
          <a:p>
            <a:pPr lvl="2"/>
            <a:r>
              <a:rPr lang="ja-JP" altLang="en-US" dirty="0"/>
              <a:t>現在位置情報取得</a:t>
            </a:r>
            <a:endParaRPr lang="en-US" altLang="ja-JP" dirty="0"/>
          </a:p>
          <a:p>
            <a:pPr lvl="1"/>
            <a:r>
              <a:rPr kumimoji="1" lang="en-US" altLang="ja-JP" dirty="0"/>
              <a:t>Places</a:t>
            </a:r>
            <a:r>
              <a:rPr kumimoji="1" lang="ja-JP" altLang="en-US" dirty="0"/>
              <a:t>ライブラリ</a:t>
            </a:r>
            <a:endParaRPr kumimoji="1" lang="en-US" altLang="ja-JP" dirty="0"/>
          </a:p>
          <a:p>
            <a:pPr lvl="2"/>
            <a:r>
              <a:rPr kumimoji="1" lang="ja-JP" altLang="en-US" dirty="0"/>
              <a:t>定義された領域内の場所（施設、地理的位置、著名なスポットなど）を検索</a:t>
            </a:r>
            <a:endParaRPr kumimoji="1" lang="en-US" altLang="ja-JP" dirty="0"/>
          </a:p>
          <a:p>
            <a:r>
              <a:rPr lang="en-US" altLang="ja-JP" dirty="0"/>
              <a:t>Google Maps API</a:t>
            </a:r>
            <a:r>
              <a:rPr lang="ja-JP" altLang="en-US" dirty="0"/>
              <a:t>にてクレジットカードを登録して</a:t>
            </a:r>
            <a:r>
              <a:rPr lang="en-US" altLang="ja-JP" dirty="0"/>
              <a:t>API_KEY</a:t>
            </a:r>
            <a:r>
              <a:rPr lang="ja-JP" altLang="en-US" dirty="0"/>
              <a:t>を発行する必要あり</a:t>
            </a:r>
            <a:endParaRPr lang="en-US" altLang="ja-JP" dirty="0"/>
          </a:p>
          <a:p>
            <a:pPr lvl="1"/>
            <a:r>
              <a:rPr lang="en-US" altLang="ja-JP" dirty="0"/>
              <a:t>Ex)</a:t>
            </a:r>
            <a:r>
              <a:rPr kumimoji="1" lang="is-IS" altLang="ja-JP" dirty="0">
                <a:hlinkClick r:id="rId2"/>
              </a:rPr>
              <a:t>https://maps.googleapis.com/maps/api/js?key=${googleMapsApiKey}&amp;libraries=places&amp;callback=initMap</a:t>
            </a:r>
            <a:endParaRPr kumimoji="1" lang="en-US" altLang="ja-JP" dirty="0"/>
          </a:p>
          <a:p>
            <a:r>
              <a:rPr lang="en-US" altLang="ja-JP" dirty="0"/>
              <a:t>Google Maps API</a:t>
            </a:r>
            <a:r>
              <a:rPr lang="ja-JP" altLang="en-US" dirty="0"/>
              <a:t>にアクセスする</a:t>
            </a:r>
            <a:r>
              <a:rPr lang="en-US" altLang="ja-JP" dirty="0"/>
              <a:t>FQDN(hostname)</a:t>
            </a:r>
            <a:r>
              <a:rPr lang="ja-JP" altLang="en-US" dirty="0"/>
              <a:t>を</a:t>
            </a:r>
            <a:r>
              <a:rPr lang="en-US" altLang="ja-JP" dirty="0"/>
              <a:t>google platform</a:t>
            </a:r>
            <a:r>
              <a:rPr lang="ja-JP" altLang="en-US" dirty="0"/>
              <a:t> </a:t>
            </a:r>
            <a:r>
              <a:rPr lang="en-US" altLang="ja-JP" dirty="0"/>
              <a:t>console</a:t>
            </a:r>
            <a:r>
              <a:rPr lang="ja-JP" altLang="en-US" dirty="0"/>
              <a:t>から事前に登録する必要あり</a:t>
            </a:r>
            <a:endParaRPr lang="en-US" altLang="ja-JP" dirty="0"/>
          </a:p>
          <a:p>
            <a:pPr lvl="1"/>
            <a:endParaRPr kumimoji="1" lang="is-IS" altLang="ja-JP" dirty="0"/>
          </a:p>
        </p:txBody>
      </p:sp>
    </p:spTree>
    <p:extLst>
      <p:ext uri="{BB962C8B-B14F-4D97-AF65-F5344CB8AC3E}">
        <p14:creationId xmlns:p14="http://schemas.microsoft.com/office/powerpoint/2010/main" val="2502844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0512F-40EA-4C49-AC2E-CBA19D874128}"/>
              </a:ext>
            </a:extLst>
          </p:cNvPr>
          <p:cNvSpPr>
            <a:spLocks noGrp="1"/>
          </p:cNvSpPr>
          <p:nvPr>
            <p:ph type="title"/>
          </p:nvPr>
        </p:nvSpPr>
        <p:spPr/>
        <p:txBody>
          <a:bodyPr/>
          <a:lstStyle/>
          <a:p>
            <a:r>
              <a:rPr lang="ja-JP" altLang="en-US" dirty="0"/>
              <a:t>１０</a:t>
            </a:r>
            <a:r>
              <a:rPr kumimoji="1" lang="en-US" altLang="ja-JP" dirty="0"/>
              <a:t>.</a:t>
            </a:r>
            <a:r>
              <a:rPr kumimoji="1" lang="ja-JP" altLang="en-US" dirty="0"/>
              <a:t>１</a:t>
            </a:r>
            <a:r>
              <a:rPr kumimoji="1" lang="en-US" altLang="ja-JP" dirty="0"/>
              <a:t>.</a:t>
            </a:r>
            <a:r>
              <a:rPr kumimoji="1" lang="ja-JP" altLang="en-US" dirty="0"/>
              <a:t>デモ機</a:t>
            </a:r>
            <a:r>
              <a:rPr kumimoji="1" lang="en-US" altLang="ja-JP" dirty="0"/>
              <a:t>-</a:t>
            </a:r>
            <a:r>
              <a:rPr kumimoji="1" lang="ja-JP" altLang="en-US" dirty="0"/>
              <a:t>概要</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284F63C5-A564-4034-A0EB-95EF6B9A8884}"/>
              </a:ext>
            </a:extLst>
          </p:cNvPr>
          <p:cNvSpPr>
            <a:spLocks noGrp="1"/>
          </p:cNvSpPr>
          <p:nvPr>
            <p:ph idx="1"/>
          </p:nvPr>
        </p:nvSpPr>
        <p:spPr/>
        <p:txBody>
          <a:bodyPr>
            <a:normAutofit lnSpcReduction="10000"/>
          </a:bodyPr>
          <a:lstStyle/>
          <a:p>
            <a:r>
              <a:rPr lang="en-US" altLang="ja-JP" dirty="0"/>
              <a:t>(IDE)</a:t>
            </a:r>
            <a:r>
              <a:rPr lang="en-US" altLang="ja-JP" dirty="0" err="1"/>
              <a:t>VSCode</a:t>
            </a:r>
            <a:endParaRPr lang="en-US" altLang="ja-JP" dirty="0"/>
          </a:p>
          <a:p>
            <a:r>
              <a:rPr lang="en-US" altLang="ja-JP" dirty="0"/>
              <a:t>(lang)</a:t>
            </a:r>
            <a:r>
              <a:rPr lang="en-US" altLang="ja-JP" dirty="0" err="1"/>
              <a:t>openjdk</a:t>
            </a:r>
            <a:r>
              <a:rPr lang="en-US" altLang="ja-JP" dirty="0"/>
              <a:t> 21.0.4</a:t>
            </a:r>
          </a:p>
          <a:p>
            <a:r>
              <a:rPr lang="en-US" altLang="ja-JP" dirty="0"/>
              <a:t>(back-end)s</a:t>
            </a:r>
            <a:r>
              <a:rPr kumimoji="1" lang="en-US" altLang="ja-JP" dirty="0"/>
              <a:t>pring boot 3.3.2</a:t>
            </a:r>
          </a:p>
          <a:p>
            <a:r>
              <a:rPr lang="en-US" altLang="ja-JP" dirty="0"/>
              <a:t>(front-end)</a:t>
            </a:r>
            <a:r>
              <a:rPr lang="en-US" altLang="ja-JP" dirty="0" err="1"/>
              <a:t>t</a:t>
            </a:r>
            <a:r>
              <a:rPr kumimoji="1" lang="en-US" altLang="ja-JP" dirty="0" err="1"/>
              <a:t>hymeleaf</a:t>
            </a:r>
            <a:endParaRPr kumimoji="1" lang="en-US" altLang="ja-JP" dirty="0"/>
          </a:p>
          <a:p>
            <a:r>
              <a:rPr lang="en-US" altLang="ja-JP" dirty="0"/>
              <a:t>(DB)</a:t>
            </a:r>
            <a:r>
              <a:rPr lang="en-US" altLang="ja-JP" dirty="0" err="1"/>
              <a:t>postgres</a:t>
            </a:r>
            <a:endParaRPr lang="en-US" altLang="ja-JP" dirty="0"/>
          </a:p>
          <a:p>
            <a:r>
              <a:rPr lang="en-US" altLang="ja-JP" dirty="0"/>
              <a:t>(deploy)docker-compose</a:t>
            </a:r>
          </a:p>
          <a:p>
            <a:r>
              <a:rPr lang="en-US" altLang="ja-JP" dirty="0"/>
              <a:t>(deploy)</a:t>
            </a:r>
            <a:r>
              <a:rPr lang="en-US" altLang="ja-JP" dirty="0" err="1"/>
              <a:t>nginx</a:t>
            </a:r>
            <a:endParaRPr lang="en-US" altLang="ja-JP" dirty="0"/>
          </a:p>
          <a:p>
            <a:r>
              <a:rPr lang="en-US" altLang="ja-JP" dirty="0"/>
              <a:t>(repo)</a:t>
            </a:r>
            <a:r>
              <a:rPr lang="en-US" altLang="ja-JP" dirty="0" err="1"/>
              <a:t>github</a:t>
            </a:r>
            <a:r>
              <a:rPr lang="en-US" altLang="ja-JP" dirty="0"/>
              <a:t>(</a:t>
            </a:r>
            <a:r>
              <a:rPr lang="en-US" altLang="ja-JP" dirty="0">
                <a:hlinkClick r:id="rId2"/>
              </a:rPr>
              <a:t>https://github.com/terais/</a:t>
            </a:r>
            <a:r>
              <a:rPr lang="en-US" altLang="ja-JP" dirty="0" err="1">
                <a:hlinkClick r:id="rId2"/>
              </a:rPr>
              <a:t>demo.git</a:t>
            </a:r>
            <a:r>
              <a:rPr lang="en-US" altLang="ja-JP" dirty="0"/>
              <a:t>)※</a:t>
            </a:r>
            <a:r>
              <a:rPr lang="ja-JP" altLang="en-US" dirty="0"/>
              <a:t>個人情報があるため</a:t>
            </a:r>
            <a:r>
              <a:rPr lang="en-US" altLang="ja-JP" dirty="0"/>
              <a:t>private</a:t>
            </a:r>
          </a:p>
        </p:txBody>
      </p:sp>
      <p:sp>
        <p:nvSpPr>
          <p:cNvPr id="4" name="テキスト ボックス 3">
            <a:extLst>
              <a:ext uri="{FF2B5EF4-FFF2-40B4-BE49-F238E27FC236}">
                <a16:creationId xmlns:a16="http://schemas.microsoft.com/office/drawing/2014/main" id="{990E972F-1550-437A-A086-245D72F71795}"/>
              </a:ext>
            </a:extLst>
          </p:cNvPr>
          <p:cNvSpPr txBox="1"/>
          <p:nvPr/>
        </p:nvSpPr>
        <p:spPr>
          <a:xfrm>
            <a:off x="6214531" y="1752600"/>
            <a:ext cx="5588001" cy="1754326"/>
          </a:xfrm>
          <a:prstGeom prst="rect">
            <a:avLst/>
          </a:prstGeom>
          <a:noFill/>
        </p:spPr>
        <p:txBody>
          <a:bodyPr wrap="square" rtlCol="0">
            <a:spAutoFit/>
          </a:bodyPr>
          <a:lstStyle/>
          <a:p>
            <a:r>
              <a:rPr kumimoji="1" lang="en-US" altLang="ja-JP" dirty="0"/>
              <a:t>Native</a:t>
            </a:r>
            <a:r>
              <a:rPr kumimoji="1" lang="ja-JP" altLang="en-US" dirty="0"/>
              <a:t>アプリで実装の場合</a:t>
            </a:r>
            <a:endParaRPr kumimoji="1" lang="is-IS" altLang="ja-JP" dirty="0"/>
          </a:p>
          <a:p>
            <a:r>
              <a:rPr kumimoji="1" lang="ja-JP" altLang="en-US" dirty="0"/>
              <a:t>・</a:t>
            </a:r>
            <a:r>
              <a:rPr kumimoji="1" lang="is-IS" altLang="ja-JP" dirty="0"/>
              <a:t>Flutter:(FW)Dart</a:t>
            </a:r>
            <a:r>
              <a:rPr kumimoji="1" lang="ja-JP" altLang="is-IS" dirty="0"/>
              <a:t>　</a:t>
            </a:r>
            <a:r>
              <a:rPr kumimoji="1" lang="ja-JP" altLang="en-US" dirty="0"/>
              <a:t>もしくは　</a:t>
            </a:r>
            <a:endParaRPr kumimoji="1" lang="en-US" altLang="ja-JP" dirty="0"/>
          </a:p>
          <a:p>
            <a:r>
              <a:rPr kumimoji="1" lang="ja-JP" altLang="en-US" dirty="0"/>
              <a:t>・ </a:t>
            </a:r>
            <a:r>
              <a:rPr kumimoji="1" lang="is-IS" altLang="ja-JP" dirty="0"/>
              <a:t>React Native:(FW)React</a:t>
            </a:r>
            <a:r>
              <a:rPr kumimoji="1" lang="ja-JP" altLang="is-IS" dirty="0"/>
              <a:t>　</a:t>
            </a:r>
            <a:r>
              <a:rPr kumimoji="1" lang="ja-JP" altLang="en-US" dirty="0"/>
              <a:t>もしくは</a:t>
            </a:r>
            <a:endParaRPr kumimoji="1" lang="en-US" altLang="ja-JP" dirty="0"/>
          </a:p>
          <a:p>
            <a:r>
              <a:rPr kumimoji="1" lang="ja-JP" altLang="en-US" dirty="0"/>
              <a:t>・ </a:t>
            </a:r>
            <a:r>
              <a:rPr kumimoji="1" lang="is-IS" altLang="ja-JP" dirty="0"/>
              <a:t>Ionic:(FW)Angular</a:t>
            </a:r>
            <a:r>
              <a:rPr kumimoji="1" lang="ja-JP" altLang="en-US" dirty="0"/>
              <a:t>　もしくは　</a:t>
            </a:r>
            <a:endParaRPr kumimoji="1" lang="en-US" altLang="ja-JP" dirty="0"/>
          </a:p>
          <a:p>
            <a:r>
              <a:rPr kumimoji="1" lang="ja-JP" altLang="en-US" dirty="0"/>
              <a:t>・ </a:t>
            </a:r>
            <a:r>
              <a:rPr kumimoji="1" lang="is-IS" altLang="ja-JP" dirty="0"/>
              <a:t>Xamarin:(FW)C#(</a:t>
            </a:r>
            <a:r>
              <a:rPr kumimoji="1" lang="ja-JP" altLang="en-US" dirty="0"/>
              <a:t>バック</a:t>
            </a:r>
            <a:r>
              <a:rPr kumimoji="1" lang="en-US" altLang="ja-JP" dirty="0"/>
              <a:t>:</a:t>
            </a:r>
            <a:r>
              <a:rPr kumimoji="1" lang="is-IS" altLang="ja-JP" dirty="0"/>
              <a:t>C#)</a:t>
            </a:r>
            <a:r>
              <a:rPr kumimoji="1" lang="ja-JP" altLang="is-IS" dirty="0"/>
              <a:t>　</a:t>
            </a:r>
            <a:r>
              <a:rPr kumimoji="1" lang="ja-JP" altLang="en-US" dirty="0"/>
              <a:t>もしくは</a:t>
            </a:r>
            <a:endParaRPr kumimoji="1" lang="en-US" altLang="ja-JP" dirty="0"/>
          </a:p>
          <a:p>
            <a:r>
              <a:rPr kumimoji="1" lang="ja-JP" altLang="en-US" dirty="0"/>
              <a:t>・ </a:t>
            </a:r>
            <a:r>
              <a:rPr kumimoji="1" lang="is-IS" altLang="ja-JP" dirty="0"/>
              <a:t>Kotlin Multiplatform:(FW)Kotlin(</a:t>
            </a:r>
            <a:r>
              <a:rPr kumimoji="1" lang="ja-JP" altLang="en-US" dirty="0"/>
              <a:t>バック</a:t>
            </a:r>
            <a:r>
              <a:rPr kumimoji="1" lang="en-US" altLang="ja-JP" dirty="0"/>
              <a:t>:</a:t>
            </a:r>
            <a:r>
              <a:rPr kumimoji="1" lang="is-IS" altLang="ja-JP" dirty="0"/>
              <a:t>java)</a:t>
            </a:r>
          </a:p>
        </p:txBody>
      </p:sp>
    </p:spTree>
    <p:extLst>
      <p:ext uri="{BB962C8B-B14F-4D97-AF65-F5344CB8AC3E}">
        <p14:creationId xmlns:p14="http://schemas.microsoft.com/office/powerpoint/2010/main" val="3694780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2AD3C8-A9FC-46E7-91D2-9E343518F2A4}"/>
              </a:ext>
            </a:extLst>
          </p:cNvPr>
          <p:cNvSpPr>
            <a:spLocks noGrp="1"/>
          </p:cNvSpPr>
          <p:nvPr>
            <p:ph type="title"/>
          </p:nvPr>
        </p:nvSpPr>
        <p:spPr/>
        <p:txBody>
          <a:bodyPr/>
          <a:lstStyle/>
          <a:p>
            <a:r>
              <a:rPr lang="ja-JP" altLang="en-US" dirty="0"/>
              <a:t>１０</a:t>
            </a:r>
            <a:r>
              <a:rPr lang="en-US" altLang="ja-JP" dirty="0"/>
              <a:t>.</a:t>
            </a:r>
            <a:r>
              <a:rPr lang="ja-JP" altLang="en-US" dirty="0"/>
              <a:t>２</a:t>
            </a:r>
            <a:r>
              <a:rPr lang="en-US" altLang="ja-JP" dirty="0"/>
              <a:t>.</a:t>
            </a:r>
            <a:r>
              <a:rPr lang="ja-JP" altLang="en-US" dirty="0"/>
              <a:t>デモ機</a:t>
            </a:r>
            <a:r>
              <a:rPr lang="en-US" altLang="ja-JP" dirty="0"/>
              <a:t>-</a:t>
            </a:r>
            <a:r>
              <a:rPr kumimoji="1" lang="ja-JP" altLang="en-US" dirty="0"/>
              <a:t>残課題</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4C6E8D6B-0F1E-4ECD-9097-041F6BED5897}"/>
              </a:ext>
            </a:extLst>
          </p:cNvPr>
          <p:cNvSpPr>
            <a:spLocks noGrp="1"/>
          </p:cNvSpPr>
          <p:nvPr>
            <p:ph idx="1"/>
          </p:nvPr>
        </p:nvSpPr>
        <p:spPr/>
        <p:txBody>
          <a:bodyPr/>
          <a:lstStyle/>
          <a:p>
            <a:r>
              <a:rPr lang="ja-JP" altLang="en-US"/>
              <a:t>自身</a:t>
            </a:r>
            <a:r>
              <a:rPr lang="ja-JP" altLang="en-US" dirty="0"/>
              <a:t>が移動した際に地図が移動するか未確認</a:t>
            </a:r>
            <a:endParaRPr lang="en-US" altLang="ja-JP" dirty="0"/>
          </a:p>
          <a:p>
            <a:r>
              <a:rPr lang="ja-JP" altLang="en-US" dirty="0"/>
              <a:t>プロトタイプでの開発だったため</a:t>
            </a:r>
            <a:r>
              <a:rPr kumimoji="1" lang="ja-JP" altLang="en-US" dirty="0"/>
              <a:t>単体含め試験未実施</a:t>
            </a:r>
            <a:endParaRPr kumimoji="1" lang="en-US" altLang="ja-JP" dirty="0"/>
          </a:p>
          <a:p>
            <a:r>
              <a:rPr lang="ja-JP" altLang="en-US" dirty="0"/>
              <a:t>プロトタイプでの開発だったため設計書無し</a:t>
            </a:r>
            <a:endParaRPr kumimoji="1" lang="ja-JP" altLang="en-US" dirty="0"/>
          </a:p>
          <a:p>
            <a:endParaRPr kumimoji="1" lang="ja-JP" altLang="en-US" dirty="0"/>
          </a:p>
        </p:txBody>
      </p:sp>
    </p:spTree>
    <p:extLst>
      <p:ext uri="{BB962C8B-B14F-4D97-AF65-F5344CB8AC3E}">
        <p14:creationId xmlns:p14="http://schemas.microsoft.com/office/powerpoint/2010/main" val="4208367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9B4EA342-E405-40A1-AEEB-236F44362242}"/>
              </a:ext>
            </a:extLst>
          </p:cNvPr>
          <p:cNvSpPr/>
          <p:nvPr/>
        </p:nvSpPr>
        <p:spPr>
          <a:xfrm>
            <a:off x="2009277" y="1690688"/>
            <a:ext cx="8561893" cy="480218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ABE237BE-BE0D-4470-8B66-A7E20F802AD1}"/>
              </a:ext>
            </a:extLst>
          </p:cNvPr>
          <p:cNvSpPr/>
          <p:nvPr/>
        </p:nvSpPr>
        <p:spPr>
          <a:xfrm>
            <a:off x="2812212" y="4575954"/>
            <a:ext cx="707304" cy="3473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872CE1FC-DFBC-4C28-AF1B-6704814B8081}"/>
              </a:ext>
            </a:extLst>
          </p:cNvPr>
          <p:cNvSpPr>
            <a:spLocks noGrp="1"/>
          </p:cNvSpPr>
          <p:nvPr>
            <p:ph type="title"/>
          </p:nvPr>
        </p:nvSpPr>
        <p:spPr/>
        <p:txBody>
          <a:bodyPr/>
          <a:lstStyle/>
          <a:p>
            <a:r>
              <a:rPr lang="ja-JP" altLang="en-US" dirty="0"/>
              <a:t>２</a:t>
            </a:r>
            <a:r>
              <a:rPr lang="en-US" altLang="ja-JP" dirty="0"/>
              <a:t>.</a:t>
            </a:r>
            <a:r>
              <a:rPr kumimoji="1" lang="ja-JP" altLang="en-US" dirty="0"/>
              <a:t>システム鳥観図</a:t>
            </a:r>
          </a:p>
        </p:txBody>
      </p:sp>
      <p:pic>
        <p:nvPicPr>
          <p:cNvPr id="4" name="コンテンツ プレースホルダー 4">
            <a:extLst>
              <a:ext uri="{FF2B5EF4-FFF2-40B4-BE49-F238E27FC236}">
                <a16:creationId xmlns:a16="http://schemas.microsoft.com/office/drawing/2014/main" id="{0B0F0865-6748-4BF6-845B-BA023B5B51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233" y="2872710"/>
            <a:ext cx="750497" cy="750497"/>
          </a:xfrm>
        </p:spPr>
      </p:pic>
      <p:pic>
        <p:nvPicPr>
          <p:cNvPr id="5" name="図 4">
            <a:extLst>
              <a:ext uri="{FF2B5EF4-FFF2-40B4-BE49-F238E27FC236}">
                <a16:creationId xmlns:a16="http://schemas.microsoft.com/office/drawing/2014/main" id="{D2177364-91AF-4766-9E0C-8796B1034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1388" y="3270434"/>
            <a:ext cx="639836" cy="586595"/>
          </a:xfrm>
          <a:prstGeom prst="rect">
            <a:avLst/>
          </a:prstGeom>
        </p:spPr>
      </p:pic>
      <p:pic>
        <p:nvPicPr>
          <p:cNvPr id="6" name="図 5">
            <a:extLst>
              <a:ext uri="{FF2B5EF4-FFF2-40B4-BE49-F238E27FC236}">
                <a16:creationId xmlns:a16="http://schemas.microsoft.com/office/drawing/2014/main" id="{6B74B10B-C5C1-44EE-B33A-40B3A1587D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1506" y="4320463"/>
            <a:ext cx="750497" cy="750497"/>
          </a:xfrm>
          <a:prstGeom prst="rect">
            <a:avLst/>
          </a:prstGeom>
        </p:spPr>
      </p:pic>
      <p:pic>
        <p:nvPicPr>
          <p:cNvPr id="7" name="図 6">
            <a:extLst>
              <a:ext uri="{FF2B5EF4-FFF2-40B4-BE49-F238E27FC236}">
                <a16:creationId xmlns:a16="http://schemas.microsoft.com/office/drawing/2014/main" id="{2A62D5E7-2DE8-4E36-A252-B1751DF21A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2011" y="1911987"/>
            <a:ext cx="649216" cy="649216"/>
          </a:xfrm>
          <a:prstGeom prst="rect">
            <a:avLst/>
          </a:prstGeom>
        </p:spPr>
      </p:pic>
      <p:pic>
        <p:nvPicPr>
          <p:cNvPr id="9" name="図 8">
            <a:extLst>
              <a:ext uri="{FF2B5EF4-FFF2-40B4-BE49-F238E27FC236}">
                <a16:creationId xmlns:a16="http://schemas.microsoft.com/office/drawing/2014/main" id="{4DA10169-0FA7-40ED-A41F-A18E6F4EBF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7450" y="1783479"/>
            <a:ext cx="361560" cy="361560"/>
          </a:xfrm>
          <a:prstGeom prst="rect">
            <a:avLst/>
          </a:prstGeom>
        </p:spPr>
      </p:pic>
      <p:sp>
        <p:nvSpPr>
          <p:cNvPr id="10" name="正方形/長方形 9">
            <a:extLst>
              <a:ext uri="{FF2B5EF4-FFF2-40B4-BE49-F238E27FC236}">
                <a16:creationId xmlns:a16="http://schemas.microsoft.com/office/drawing/2014/main" id="{990D80EE-6774-4585-AD87-9F2199782FE7}"/>
              </a:ext>
            </a:extLst>
          </p:cNvPr>
          <p:cNvSpPr/>
          <p:nvPr/>
        </p:nvSpPr>
        <p:spPr>
          <a:xfrm>
            <a:off x="2703727" y="2122098"/>
            <a:ext cx="1525361" cy="2268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6AD32AAA-43D3-4AE2-94D8-E041575B3E51}"/>
              </a:ext>
            </a:extLst>
          </p:cNvPr>
          <p:cNvSpPr/>
          <p:nvPr/>
        </p:nvSpPr>
        <p:spPr>
          <a:xfrm>
            <a:off x="6570820" y="2480322"/>
            <a:ext cx="1525361" cy="1015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フローチャート: 磁気ディスク 12">
            <a:extLst>
              <a:ext uri="{FF2B5EF4-FFF2-40B4-BE49-F238E27FC236}">
                <a16:creationId xmlns:a16="http://schemas.microsoft.com/office/drawing/2014/main" id="{6F9E7762-256D-4E98-B0DE-03CC00A23A12}"/>
              </a:ext>
            </a:extLst>
          </p:cNvPr>
          <p:cNvSpPr/>
          <p:nvPr/>
        </p:nvSpPr>
        <p:spPr>
          <a:xfrm>
            <a:off x="2721572" y="5711632"/>
            <a:ext cx="899090" cy="470516"/>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ユーザー情報</a:t>
            </a:r>
          </a:p>
        </p:txBody>
      </p:sp>
      <p:sp>
        <p:nvSpPr>
          <p:cNvPr id="14" name="フローチャート: 磁気ディスク 13">
            <a:extLst>
              <a:ext uri="{FF2B5EF4-FFF2-40B4-BE49-F238E27FC236}">
                <a16:creationId xmlns:a16="http://schemas.microsoft.com/office/drawing/2014/main" id="{783AE3FC-E971-43DA-B2C9-473625B9F698}"/>
              </a:ext>
            </a:extLst>
          </p:cNvPr>
          <p:cNvSpPr/>
          <p:nvPr/>
        </p:nvSpPr>
        <p:spPr>
          <a:xfrm>
            <a:off x="7510654" y="5684801"/>
            <a:ext cx="899090" cy="470516"/>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tx1"/>
                </a:solidFill>
              </a:rPr>
              <a:t>店舗</a:t>
            </a:r>
            <a:r>
              <a:rPr kumimoji="1" lang="ja-JP" altLang="en-US" sz="800" dirty="0">
                <a:solidFill>
                  <a:schemeClr val="tx1"/>
                </a:solidFill>
              </a:rPr>
              <a:t>情報</a:t>
            </a:r>
          </a:p>
        </p:txBody>
      </p:sp>
      <p:sp>
        <p:nvSpPr>
          <p:cNvPr id="15" name="フローチャート: 磁気ディスク 14">
            <a:extLst>
              <a:ext uri="{FF2B5EF4-FFF2-40B4-BE49-F238E27FC236}">
                <a16:creationId xmlns:a16="http://schemas.microsoft.com/office/drawing/2014/main" id="{29E0B26B-E458-41D2-AAF5-32E441095CD5}"/>
              </a:ext>
            </a:extLst>
          </p:cNvPr>
          <p:cNvSpPr/>
          <p:nvPr/>
        </p:nvSpPr>
        <p:spPr>
          <a:xfrm>
            <a:off x="5327283" y="5711632"/>
            <a:ext cx="899090" cy="470516"/>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関連テーブル</a:t>
            </a:r>
          </a:p>
        </p:txBody>
      </p:sp>
      <p:cxnSp>
        <p:nvCxnSpPr>
          <p:cNvPr id="16" name="コネクタ: カギ線 15">
            <a:extLst>
              <a:ext uri="{FF2B5EF4-FFF2-40B4-BE49-F238E27FC236}">
                <a16:creationId xmlns:a16="http://schemas.microsoft.com/office/drawing/2014/main" id="{06CE6930-BA24-48B7-B1D2-287D81ED7407}"/>
              </a:ext>
            </a:extLst>
          </p:cNvPr>
          <p:cNvCxnSpPr>
            <a:cxnSpLocks/>
            <a:stCxn id="10" idx="2"/>
            <a:endCxn id="12" idx="1"/>
          </p:cNvCxnSpPr>
          <p:nvPr/>
        </p:nvCxnSpPr>
        <p:spPr>
          <a:xfrm rot="16200000" flipH="1">
            <a:off x="3417957" y="4439357"/>
            <a:ext cx="301573" cy="204671"/>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04EEEB34-32F2-44AF-9B71-DA646D5E8FAD}"/>
              </a:ext>
            </a:extLst>
          </p:cNvPr>
          <p:cNvSpPr txBox="1"/>
          <p:nvPr/>
        </p:nvSpPr>
        <p:spPr>
          <a:xfrm>
            <a:off x="2857150" y="4645659"/>
            <a:ext cx="674143" cy="230832"/>
          </a:xfrm>
          <a:prstGeom prst="rect">
            <a:avLst/>
          </a:prstGeom>
          <a:noFill/>
        </p:spPr>
        <p:txBody>
          <a:bodyPr wrap="square" rtlCol="0">
            <a:spAutoFit/>
          </a:bodyPr>
          <a:lstStyle/>
          <a:p>
            <a:r>
              <a:rPr lang="ja-JP" altLang="en-US" sz="900" dirty="0"/>
              <a:t>ログイン</a:t>
            </a:r>
            <a:endParaRPr kumimoji="1" lang="ja-JP" altLang="en-US" sz="900" dirty="0"/>
          </a:p>
        </p:txBody>
      </p:sp>
      <p:cxnSp>
        <p:nvCxnSpPr>
          <p:cNvPr id="24" name="直線矢印コネクタ 23">
            <a:extLst>
              <a:ext uri="{FF2B5EF4-FFF2-40B4-BE49-F238E27FC236}">
                <a16:creationId xmlns:a16="http://schemas.microsoft.com/office/drawing/2014/main" id="{6F750015-C1C9-4CCB-B30C-64D4D03923C2}"/>
              </a:ext>
            </a:extLst>
          </p:cNvPr>
          <p:cNvCxnSpPr>
            <a:cxnSpLocks/>
            <a:stCxn id="65" idx="2"/>
            <a:endCxn id="13" idx="1"/>
          </p:cNvCxnSpPr>
          <p:nvPr/>
        </p:nvCxnSpPr>
        <p:spPr>
          <a:xfrm>
            <a:off x="3165864" y="4923312"/>
            <a:ext cx="5253" cy="7883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6A1CC86D-9A5A-4CE5-82DA-5DE689D413D2}"/>
              </a:ext>
            </a:extLst>
          </p:cNvPr>
          <p:cNvCxnSpPr>
            <a:cxnSpLocks/>
            <a:stCxn id="4" idx="3"/>
            <a:endCxn id="10" idx="1"/>
          </p:cNvCxnSpPr>
          <p:nvPr/>
        </p:nvCxnSpPr>
        <p:spPr>
          <a:xfrm>
            <a:off x="1514730" y="3247959"/>
            <a:ext cx="1188997" cy="85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43" name="図 42">
            <a:extLst>
              <a:ext uri="{FF2B5EF4-FFF2-40B4-BE49-F238E27FC236}">
                <a16:creationId xmlns:a16="http://schemas.microsoft.com/office/drawing/2014/main" id="{CD459DB3-3BAD-4859-83A6-107E3AA6838C}"/>
              </a:ext>
            </a:extLst>
          </p:cNvPr>
          <p:cNvPicPr>
            <a:picLocks noChangeAspect="1"/>
          </p:cNvPicPr>
          <p:nvPr/>
        </p:nvPicPr>
        <p:blipFill>
          <a:blip r:embed="rId7"/>
          <a:stretch>
            <a:fillRect/>
          </a:stretch>
        </p:blipFill>
        <p:spPr>
          <a:xfrm>
            <a:off x="2762515" y="2431135"/>
            <a:ext cx="1383417" cy="898929"/>
          </a:xfrm>
          <a:prstGeom prst="rect">
            <a:avLst/>
          </a:prstGeom>
        </p:spPr>
      </p:pic>
      <p:sp>
        <p:nvSpPr>
          <p:cNvPr id="44" name="テキスト ボックス 43">
            <a:extLst>
              <a:ext uri="{FF2B5EF4-FFF2-40B4-BE49-F238E27FC236}">
                <a16:creationId xmlns:a16="http://schemas.microsoft.com/office/drawing/2014/main" id="{523ECFA4-9793-490E-AE76-52BEA0A92F72}"/>
              </a:ext>
            </a:extLst>
          </p:cNvPr>
          <p:cNvSpPr txBox="1"/>
          <p:nvPr/>
        </p:nvSpPr>
        <p:spPr>
          <a:xfrm>
            <a:off x="2689720" y="2171004"/>
            <a:ext cx="992579" cy="230832"/>
          </a:xfrm>
          <a:prstGeom prst="rect">
            <a:avLst/>
          </a:prstGeom>
          <a:noFill/>
        </p:spPr>
        <p:txBody>
          <a:bodyPr wrap="none" rtlCol="0">
            <a:spAutoFit/>
          </a:bodyPr>
          <a:lstStyle/>
          <a:p>
            <a:r>
              <a:rPr lang="ja-JP" altLang="en-US" sz="900" dirty="0"/>
              <a:t>未ログイン画面</a:t>
            </a:r>
            <a:endParaRPr kumimoji="1" lang="ja-JP" altLang="en-US" sz="900" dirty="0"/>
          </a:p>
        </p:txBody>
      </p:sp>
      <p:sp>
        <p:nvSpPr>
          <p:cNvPr id="12" name="正方形/長方形 11">
            <a:extLst>
              <a:ext uri="{FF2B5EF4-FFF2-40B4-BE49-F238E27FC236}">
                <a16:creationId xmlns:a16="http://schemas.microsoft.com/office/drawing/2014/main" id="{412449D5-4B8F-4BBC-A636-1D5D5EF7942A}"/>
              </a:ext>
            </a:extLst>
          </p:cNvPr>
          <p:cNvSpPr/>
          <p:nvPr/>
        </p:nvSpPr>
        <p:spPr>
          <a:xfrm>
            <a:off x="3671079" y="3831432"/>
            <a:ext cx="1525361" cy="17220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テキスト ボックス 48">
            <a:extLst>
              <a:ext uri="{FF2B5EF4-FFF2-40B4-BE49-F238E27FC236}">
                <a16:creationId xmlns:a16="http://schemas.microsoft.com/office/drawing/2014/main" id="{DF68DE41-0DEB-46EF-B062-B1DE56250F14}"/>
              </a:ext>
            </a:extLst>
          </p:cNvPr>
          <p:cNvSpPr txBox="1"/>
          <p:nvPr/>
        </p:nvSpPr>
        <p:spPr>
          <a:xfrm>
            <a:off x="3639780" y="3886403"/>
            <a:ext cx="1454244" cy="923330"/>
          </a:xfrm>
          <a:prstGeom prst="rect">
            <a:avLst/>
          </a:prstGeom>
          <a:noFill/>
        </p:spPr>
        <p:txBody>
          <a:bodyPr wrap="none" rtlCol="0">
            <a:spAutoFit/>
          </a:bodyPr>
          <a:lstStyle/>
          <a:p>
            <a:r>
              <a:rPr lang="ja-JP" altLang="en-US" sz="900" dirty="0"/>
              <a:t>ログイン後画面</a:t>
            </a:r>
            <a:endParaRPr lang="en-US" altLang="ja-JP" sz="900" dirty="0"/>
          </a:p>
          <a:p>
            <a:endParaRPr kumimoji="1" lang="en-US" altLang="ja-JP" sz="900" dirty="0"/>
          </a:p>
          <a:p>
            <a:r>
              <a:rPr lang="ja-JP" altLang="en-US" sz="900" dirty="0"/>
              <a:t>利用可能追加機能</a:t>
            </a:r>
            <a:endParaRPr lang="en-US" altLang="ja-JP" sz="900" dirty="0"/>
          </a:p>
          <a:p>
            <a:r>
              <a:rPr kumimoji="1" lang="ja-JP" altLang="en-US" sz="900" dirty="0"/>
              <a:t>・店舗情報一覧取得</a:t>
            </a:r>
            <a:endParaRPr kumimoji="1" lang="en-US" altLang="ja-JP" sz="900" dirty="0"/>
          </a:p>
          <a:p>
            <a:r>
              <a:rPr lang="ja-JP" altLang="en-US" sz="900" dirty="0"/>
              <a:t>・予約条件設定</a:t>
            </a:r>
            <a:endParaRPr kumimoji="1" lang="en-US" altLang="ja-JP" sz="900" dirty="0"/>
          </a:p>
          <a:p>
            <a:r>
              <a:rPr lang="ja-JP" altLang="en-US" sz="900" dirty="0"/>
              <a:t>・店舗へ予約確認メール</a:t>
            </a:r>
            <a:endParaRPr kumimoji="1" lang="ja-JP" altLang="en-US" sz="900" dirty="0"/>
          </a:p>
        </p:txBody>
      </p:sp>
      <p:sp>
        <p:nvSpPr>
          <p:cNvPr id="59" name="正方形/長方形 58">
            <a:extLst>
              <a:ext uri="{FF2B5EF4-FFF2-40B4-BE49-F238E27FC236}">
                <a16:creationId xmlns:a16="http://schemas.microsoft.com/office/drawing/2014/main" id="{29E4253E-B097-4CB9-A73F-A92FAFF89529}"/>
              </a:ext>
            </a:extLst>
          </p:cNvPr>
          <p:cNvSpPr/>
          <p:nvPr/>
        </p:nvSpPr>
        <p:spPr>
          <a:xfrm>
            <a:off x="2097524" y="4165205"/>
            <a:ext cx="902353" cy="3921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テキスト ボックス 59">
            <a:extLst>
              <a:ext uri="{FF2B5EF4-FFF2-40B4-BE49-F238E27FC236}">
                <a16:creationId xmlns:a16="http://schemas.microsoft.com/office/drawing/2014/main" id="{7FBF5F1E-C590-4FC3-BA13-778ABD7AAC25}"/>
              </a:ext>
            </a:extLst>
          </p:cNvPr>
          <p:cNvSpPr txBox="1"/>
          <p:nvPr/>
        </p:nvSpPr>
        <p:spPr>
          <a:xfrm>
            <a:off x="2118871" y="4241033"/>
            <a:ext cx="646331" cy="230832"/>
          </a:xfrm>
          <a:prstGeom prst="rect">
            <a:avLst/>
          </a:prstGeom>
          <a:noFill/>
        </p:spPr>
        <p:txBody>
          <a:bodyPr wrap="none" rtlCol="0">
            <a:spAutoFit/>
          </a:bodyPr>
          <a:lstStyle/>
          <a:p>
            <a:r>
              <a:rPr lang="ja-JP" altLang="en-US" sz="900" dirty="0"/>
              <a:t>新規登録</a:t>
            </a:r>
            <a:endParaRPr lang="en-US" altLang="ja-JP" sz="900" dirty="0"/>
          </a:p>
        </p:txBody>
      </p:sp>
      <p:sp>
        <p:nvSpPr>
          <p:cNvPr id="61" name="正方形/長方形 60">
            <a:extLst>
              <a:ext uri="{FF2B5EF4-FFF2-40B4-BE49-F238E27FC236}">
                <a16:creationId xmlns:a16="http://schemas.microsoft.com/office/drawing/2014/main" id="{18A7FAA3-DBDF-4E20-A84B-4F8D6B6494E5}"/>
              </a:ext>
            </a:extLst>
          </p:cNvPr>
          <p:cNvSpPr/>
          <p:nvPr/>
        </p:nvSpPr>
        <p:spPr>
          <a:xfrm>
            <a:off x="3997830" y="5292690"/>
            <a:ext cx="646330" cy="3921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テキスト ボックス 61">
            <a:extLst>
              <a:ext uri="{FF2B5EF4-FFF2-40B4-BE49-F238E27FC236}">
                <a16:creationId xmlns:a16="http://schemas.microsoft.com/office/drawing/2014/main" id="{764F3610-4436-43A4-BFC8-6DE7FF1CF4F2}"/>
              </a:ext>
            </a:extLst>
          </p:cNvPr>
          <p:cNvSpPr txBox="1"/>
          <p:nvPr/>
        </p:nvSpPr>
        <p:spPr>
          <a:xfrm>
            <a:off x="3997829" y="5315469"/>
            <a:ext cx="646331" cy="369332"/>
          </a:xfrm>
          <a:prstGeom prst="rect">
            <a:avLst/>
          </a:prstGeom>
          <a:noFill/>
        </p:spPr>
        <p:txBody>
          <a:bodyPr wrap="none" rtlCol="0">
            <a:spAutoFit/>
          </a:bodyPr>
          <a:lstStyle/>
          <a:p>
            <a:r>
              <a:rPr lang="ja-JP" altLang="en-US" sz="900" dirty="0"/>
              <a:t>ユーザー</a:t>
            </a:r>
            <a:endParaRPr lang="en-US" altLang="ja-JP" sz="900" dirty="0"/>
          </a:p>
          <a:p>
            <a:r>
              <a:rPr lang="ja-JP" altLang="en-US" sz="900" dirty="0"/>
              <a:t>情報変更</a:t>
            </a:r>
            <a:endParaRPr lang="en-US" altLang="ja-JP" sz="900" dirty="0"/>
          </a:p>
        </p:txBody>
      </p:sp>
      <p:cxnSp>
        <p:nvCxnSpPr>
          <p:cNvPr id="68" name="コネクタ: カギ線 67">
            <a:extLst>
              <a:ext uri="{FF2B5EF4-FFF2-40B4-BE49-F238E27FC236}">
                <a16:creationId xmlns:a16="http://schemas.microsoft.com/office/drawing/2014/main" id="{6A02C8D5-B763-4D56-8196-023B5F3104F1}"/>
              </a:ext>
            </a:extLst>
          </p:cNvPr>
          <p:cNvCxnSpPr>
            <a:cxnSpLocks/>
            <a:stCxn id="59" idx="2"/>
            <a:endCxn id="13" idx="2"/>
          </p:cNvCxnSpPr>
          <p:nvPr/>
        </p:nvCxnSpPr>
        <p:spPr>
          <a:xfrm rot="16200000" flipH="1">
            <a:off x="1940349" y="5165667"/>
            <a:ext cx="1389574" cy="172871"/>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コネクタ: カギ線 70">
            <a:extLst>
              <a:ext uri="{FF2B5EF4-FFF2-40B4-BE49-F238E27FC236}">
                <a16:creationId xmlns:a16="http://schemas.microsoft.com/office/drawing/2014/main" id="{6DF570D5-4B5F-41E1-8178-462894CB441F}"/>
              </a:ext>
            </a:extLst>
          </p:cNvPr>
          <p:cNvCxnSpPr>
            <a:cxnSpLocks/>
            <a:stCxn id="62" idx="2"/>
            <a:endCxn id="13" idx="4"/>
          </p:cNvCxnSpPr>
          <p:nvPr/>
        </p:nvCxnSpPr>
        <p:spPr>
          <a:xfrm rot="5400000">
            <a:off x="3839785" y="5465679"/>
            <a:ext cx="262089" cy="70033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8" name="正方形/長方形 77">
            <a:extLst>
              <a:ext uri="{FF2B5EF4-FFF2-40B4-BE49-F238E27FC236}">
                <a16:creationId xmlns:a16="http://schemas.microsoft.com/office/drawing/2014/main" id="{8CEB9F0F-15EA-49BA-85B8-8BB5C7E8BE0D}"/>
              </a:ext>
            </a:extLst>
          </p:cNvPr>
          <p:cNvSpPr/>
          <p:nvPr/>
        </p:nvSpPr>
        <p:spPr>
          <a:xfrm>
            <a:off x="4380644" y="3210108"/>
            <a:ext cx="756469" cy="3473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7EB6EAEC-4CBF-47AF-8A29-ED9E7CF9792B}"/>
              </a:ext>
            </a:extLst>
          </p:cNvPr>
          <p:cNvSpPr txBox="1"/>
          <p:nvPr/>
        </p:nvSpPr>
        <p:spPr>
          <a:xfrm>
            <a:off x="4438596" y="3279813"/>
            <a:ext cx="761747" cy="230832"/>
          </a:xfrm>
          <a:prstGeom prst="rect">
            <a:avLst/>
          </a:prstGeom>
          <a:noFill/>
        </p:spPr>
        <p:txBody>
          <a:bodyPr wrap="none" rtlCol="0">
            <a:spAutoFit/>
          </a:bodyPr>
          <a:lstStyle/>
          <a:p>
            <a:r>
              <a:rPr lang="ja-JP" altLang="en-US" sz="900" dirty="0"/>
              <a:t>ログアウト</a:t>
            </a:r>
            <a:endParaRPr kumimoji="1" lang="ja-JP" altLang="en-US" sz="900" dirty="0"/>
          </a:p>
        </p:txBody>
      </p:sp>
      <p:cxnSp>
        <p:nvCxnSpPr>
          <p:cNvPr id="75" name="コネクタ: カギ線 74">
            <a:extLst>
              <a:ext uri="{FF2B5EF4-FFF2-40B4-BE49-F238E27FC236}">
                <a16:creationId xmlns:a16="http://schemas.microsoft.com/office/drawing/2014/main" id="{8AD89805-8D6E-4EF0-8F48-45ED922B4915}"/>
              </a:ext>
            </a:extLst>
          </p:cNvPr>
          <p:cNvCxnSpPr>
            <a:cxnSpLocks/>
            <a:stCxn id="12" idx="0"/>
            <a:endCxn id="10" idx="3"/>
          </p:cNvCxnSpPr>
          <p:nvPr/>
        </p:nvCxnSpPr>
        <p:spPr>
          <a:xfrm rot="16200000" flipV="1">
            <a:off x="4043960" y="3441632"/>
            <a:ext cx="574929" cy="20467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6F97A324-1F77-4B35-A727-A4B8BBE34FB1}"/>
              </a:ext>
            </a:extLst>
          </p:cNvPr>
          <p:cNvSpPr txBox="1"/>
          <p:nvPr/>
        </p:nvSpPr>
        <p:spPr>
          <a:xfrm>
            <a:off x="2722983" y="3409382"/>
            <a:ext cx="1454244" cy="369332"/>
          </a:xfrm>
          <a:prstGeom prst="rect">
            <a:avLst/>
          </a:prstGeom>
          <a:noFill/>
        </p:spPr>
        <p:txBody>
          <a:bodyPr wrap="none" rtlCol="0">
            <a:spAutoFit/>
          </a:bodyPr>
          <a:lstStyle/>
          <a:p>
            <a:r>
              <a:rPr lang="ja-JP" altLang="en-US" sz="900" dirty="0"/>
              <a:t>利用可能機能</a:t>
            </a:r>
            <a:endParaRPr lang="en-US" altLang="ja-JP" sz="900" dirty="0"/>
          </a:p>
          <a:p>
            <a:r>
              <a:rPr kumimoji="1" lang="ja-JP" altLang="en-US" sz="900" dirty="0"/>
              <a:t>・近隣店舗マーカー取得</a:t>
            </a:r>
            <a:endParaRPr kumimoji="1" lang="en-US" altLang="ja-JP" sz="900" dirty="0"/>
          </a:p>
        </p:txBody>
      </p:sp>
      <p:sp>
        <p:nvSpPr>
          <p:cNvPr id="85" name="テキスト ボックス 84">
            <a:extLst>
              <a:ext uri="{FF2B5EF4-FFF2-40B4-BE49-F238E27FC236}">
                <a16:creationId xmlns:a16="http://schemas.microsoft.com/office/drawing/2014/main" id="{4F286A34-C23E-417B-9904-E374EF06CA94}"/>
              </a:ext>
            </a:extLst>
          </p:cNvPr>
          <p:cNvSpPr txBox="1"/>
          <p:nvPr/>
        </p:nvSpPr>
        <p:spPr>
          <a:xfrm>
            <a:off x="6633491" y="2557124"/>
            <a:ext cx="877163" cy="230832"/>
          </a:xfrm>
          <a:prstGeom prst="rect">
            <a:avLst/>
          </a:prstGeom>
          <a:noFill/>
        </p:spPr>
        <p:txBody>
          <a:bodyPr wrap="none" rtlCol="0">
            <a:spAutoFit/>
          </a:bodyPr>
          <a:lstStyle/>
          <a:p>
            <a:r>
              <a:rPr lang="ja-JP" altLang="en-US" sz="900" dirty="0"/>
              <a:t>店舗管理画面</a:t>
            </a:r>
            <a:endParaRPr kumimoji="1" lang="ja-JP" altLang="en-US" sz="900" dirty="0"/>
          </a:p>
        </p:txBody>
      </p:sp>
      <p:cxnSp>
        <p:nvCxnSpPr>
          <p:cNvPr id="88" name="コネクタ: カギ線 87">
            <a:extLst>
              <a:ext uri="{FF2B5EF4-FFF2-40B4-BE49-F238E27FC236}">
                <a16:creationId xmlns:a16="http://schemas.microsoft.com/office/drawing/2014/main" id="{C788B6C0-3714-423F-B50A-D2DB57F9B893}"/>
              </a:ext>
            </a:extLst>
          </p:cNvPr>
          <p:cNvCxnSpPr>
            <a:cxnSpLocks/>
            <a:stCxn id="15" idx="1"/>
            <a:endCxn id="6" idx="1"/>
          </p:cNvCxnSpPr>
          <p:nvPr/>
        </p:nvCxnSpPr>
        <p:spPr>
          <a:xfrm rot="5400000" flipH="1" flipV="1">
            <a:off x="7911207" y="2561333"/>
            <a:ext cx="1015920" cy="5284678"/>
          </a:xfrm>
          <a:prstGeom prst="bentConnector2">
            <a:avLst/>
          </a:prstGeom>
          <a:ln w="190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コネクタ: カギ線 90">
            <a:extLst>
              <a:ext uri="{FF2B5EF4-FFF2-40B4-BE49-F238E27FC236}">
                <a16:creationId xmlns:a16="http://schemas.microsoft.com/office/drawing/2014/main" id="{4102EE82-CA81-43EF-8E97-95CDDBADC25D}"/>
              </a:ext>
            </a:extLst>
          </p:cNvPr>
          <p:cNvCxnSpPr>
            <a:cxnSpLocks/>
            <a:stCxn id="12" idx="3"/>
            <a:endCxn id="15" idx="1"/>
          </p:cNvCxnSpPr>
          <p:nvPr/>
        </p:nvCxnSpPr>
        <p:spPr>
          <a:xfrm>
            <a:off x="5196440" y="4692480"/>
            <a:ext cx="580388" cy="1019152"/>
          </a:xfrm>
          <a:prstGeom prst="bentConnector2">
            <a:avLst/>
          </a:prstGeom>
          <a:ln w="190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コネクタ: カギ線 93">
            <a:extLst>
              <a:ext uri="{FF2B5EF4-FFF2-40B4-BE49-F238E27FC236}">
                <a16:creationId xmlns:a16="http://schemas.microsoft.com/office/drawing/2014/main" id="{FB25914F-EAA5-431C-9134-182AC08CA7DB}"/>
              </a:ext>
            </a:extLst>
          </p:cNvPr>
          <p:cNvCxnSpPr>
            <a:cxnSpLocks/>
            <a:stCxn id="6" idx="0"/>
            <a:endCxn id="11" idx="3"/>
          </p:cNvCxnSpPr>
          <p:nvPr/>
        </p:nvCxnSpPr>
        <p:spPr>
          <a:xfrm rot="16200000" flipV="1">
            <a:off x="9100378" y="1984086"/>
            <a:ext cx="1332181" cy="3340574"/>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8" name="コネクタ: カギ線 97">
            <a:extLst>
              <a:ext uri="{FF2B5EF4-FFF2-40B4-BE49-F238E27FC236}">
                <a16:creationId xmlns:a16="http://schemas.microsoft.com/office/drawing/2014/main" id="{D53C1172-2AF7-4951-BFD8-A56DE49D1686}"/>
              </a:ext>
            </a:extLst>
          </p:cNvPr>
          <p:cNvCxnSpPr>
            <a:cxnSpLocks/>
            <a:stCxn id="7" idx="1"/>
            <a:endCxn id="11" idx="0"/>
          </p:cNvCxnSpPr>
          <p:nvPr/>
        </p:nvCxnSpPr>
        <p:spPr>
          <a:xfrm rot="10800000" flipV="1">
            <a:off x="7333501" y="2236594"/>
            <a:ext cx="3368510" cy="243727"/>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6" name="四角形: 角を丸くする 105">
            <a:extLst>
              <a:ext uri="{FF2B5EF4-FFF2-40B4-BE49-F238E27FC236}">
                <a16:creationId xmlns:a16="http://schemas.microsoft.com/office/drawing/2014/main" id="{7E4F28B0-8CFF-49F3-87FB-225D2ECF52A6}"/>
              </a:ext>
            </a:extLst>
          </p:cNvPr>
          <p:cNvSpPr/>
          <p:nvPr/>
        </p:nvSpPr>
        <p:spPr>
          <a:xfrm>
            <a:off x="8278799" y="2205494"/>
            <a:ext cx="2073904" cy="28186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solidFill>
                  <a:schemeClr val="tx1"/>
                </a:solidFill>
              </a:rPr>
              <a:t>Admin</a:t>
            </a:r>
            <a:r>
              <a:rPr lang="ja-JP" altLang="en-US" sz="900" dirty="0">
                <a:solidFill>
                  <a:schemeClr val="tx1"/>
                </a:solidFill>
              </a:rPr>
              <a:t>ユーザーで全店舗操作可能</a:t>
            </a:r>
            <a:endParaRPr kumimoji="1" lang="ja-JP" altLang="en-US" sz="900" dirty="0">
              <a:solidFill>
                <a:schemeClr val="tx1"/>
              </a:solidFill>
            </a:endParaRPr>
          </a:p>
        </p:txBody>
      </p:sp>
      <p:sp>
        <p:nvSpPr>
          <p:cNvPr id="115" name="正方形/長方形 114">
            <a:extLst>
              <a:ext uri="{FF2B5EF4-FFF2-40B4-BE49-F238E27FC236}">
                <a16:creationId xmlns:a16="http://schemas.microsoft.com/office/drawing/2014/main" id="{3902FCD1-AF22-492A-8EC4-8FFE012D477A}"/>
              </a:ext>
            </a:extLst>
          </p:cNvPr>
          <p:cNvSpPr/>
          <p:nvPr/>
        </p:nvSpPr>
        <p:spPr>
          <a:xfrm>
            <a:off x="9244632" y="2953239"/>
            <a:ext cx="707304" cy="3473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6" name="テキスト ボックス 115">
            <a:extLst>
              <a:ext uri="{FF2B5EF4-FFF2-40B4-BE49-F238E27FC236}">
                <a16:creationId xmlns:a16="http://schemas.microsoft.com/office/drawing/2014/main" id="{376C879F-D411-44F9-A403-5DC72DDF599E}"/>
              </a:ext>
            </a:extLst>
          </p:cNvPr>
          <p:cNvSpPr txBox="1"/>
          <p:nvPr/>
        </p:nvSpPr>
        <p:spPr>
          <a:xfrm>
            <a:off x="9256409" y="3022944"/>
            <a:ext cx="707304" cy="230832"/>
          </a:xfrm>
          <a:prstGeom prst="rect">
            <a:avLst/>
          </a:prstGeom>
          <a:noFill/>
        </p:spPr>
        <p:txBody>
          <a:bodyPr wrap="square" rtlCol="0">
            <a:spAutoFit/>
          </a:bodyPr>
          <a:lstStyle/>
          <a:p>
            <a:r>
              <a:rPr lang="ja-JP" altLang="en-US" sz="900" dirty="0"/>
              <a:t>ログイン</a:t>
            </a:r>
            <a:endParaRPr kumimoji="1" lang="ja-JP" altLang="en-US" sz="900" dirty="0"/>
          </a:p>
        </p:txBody>
      </p:sp>
      <p:cxnSp>
        <p:nvCxnSpPr>
          <p:cNvPr id="118" name="コネクタ: カギ線 117">
            <a:extLst>
              <a:ext uri="{FF2B5EF4-FFF2-40B4-BE49-F238E27FC236}">
                <a16:creationId xmlns:a16="http://schemas.microsoft.com/office/drawing/2014/main" id="{8DE738AC-6999-43B4-B8D1-8DDCF7283606}"/>
              </a:ext>
            </a:extLst>
          </p:cNvPr>
          <p:cNvCxnSpPr>
            <a:cxnSpLocks/>
            <a:stCxn id="11" idx="2"/>
            <a:endCxn id="14" idx="1"/>
          </p:cNvCxnSpPr>
          <p:nvPr/>
        </p:nvCxnSpPr>
        <p:spPr>
          <a:xfrm rot="16200000" flipH="1">
            <a:off x="6552571" y="4277172"/>
            <a:ext cx="2188559" cy="62669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8" name="コネクタ: カギ線 137">
            <a:extLst>
              <a:ext uri="{FF2B5EF4-FFF2-40B4-BE49-F238E27FC236}">
                <a16:creationId xmlns:a16="http://schemas.microsoft.com/office/drawing/2014/main" id="{1CEF8CA2-CF5B-4AC7-B30F-4B5222D0D307}"/>
              </a:ext>
            </a:extLst>
          </p:cNvPr>
          <p:cNvCxnSpPr>
            <a:cxnSpLocks/>
            <a:stCxn id="43" idx="3"/>
          </p:cNvCxnSpPr>
          <p:nvPr/>
        </p:nvCxnSpPr>
        <p:spPr>
          <a:xfrm>
            <a:off x="4145932" y="2880600"/>
            <a:ext cx="3364722" cy="3039459"/>
          </a:xfrm>
          <a:prstGeom prst="bentConnector3">
            <a:avLst>
              <a:gd name="adj1" fmla="val 6538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8" name="テキスト ボックス 157">
            <a:extLst>
              <a:ext uri="{FF2B5EF4-FFF2-40B4-BE49-F238E27FC236}">
                <a16:creationId xmlns:a16="http://schemas.microsoft.com/office/drawing/2014/main" id="{215D791D-6592-4B48-9481-F098C78E87EE}"/>
              </a:ext>
            </a:extLst>
          </p:cNvPr>
          <p:cNvSpPr txBox="1"/>
          <p:nvPr/>
        </p:nvSpPr>
        <p:spPr>
          <a:xfrm>
            <a:off x="6633490" y="2831012"/>
            <a:ext cx="1326709" cy="507831"/>
          </a:xfrm>
          <a:prstGeom prst="rect">
            <a:avLst/>
          </a:prstGeom>
          <a:noFill/>
        </p:spPr>
        <p:txBody>
          <a:bodyPr wrap="square" rtlCol="0">
            <a:spAutoFit/>
          </a:bodyPr>
          <a:lstStyle/>
          <a:p>
            <a:r>
              <a:rPr lang="ja-JP" altLang="en-US" sz="900" dirty="0"/>
              <a:t>・対象店舗一覧表示</a:t>
            </a:r>
            <a:endParaRPr lang="en-US" altLang="ja-JP" sz="900" dirty="0"/>
          </a:p>
          <a:p>
            <a:r>
              <a:rPr lang="ja-JP" altLang="en-US" sz="900" dirty="0"/>
              <a:t>・店舗新規登録</a:t>
            </a:r>
            <a:endParaRPr lang="en-US" altLang="ja-JP" sz="900" dirty="0"/>
          </a:p>
          <a:p>
            <a:r>
              <a:rPr kumimoji="1" lang="ja-JP" altLang="en-US" sz="900" dirty="0"/>
              <a:t>・店舗情報変更</a:t>
            </a:r>
          </a:p>
        </p:txBody>
      </p:sp>
      <p:sp>
        <p:nvSpPr>
          <p:cNvPr id="163" name="フローチャート: 磁気ディスク 162">
            <a:extLst>
              <a:ext uri="{FF2B5EF4-FFF2-40B4-BE49-F238E27FC236}">
                <a16:creationId xmlns:a16="http://schemas.microsoft.com/office/drawing/2014/main" id="{A810A1F5-64E7-4458-889C-48466B9BA682}"/>
              </a:ext>
            </a:extLst>
          </p:cNvPr>
          <p:cNvSpPr/>
          <p:nvPr/>
        </p:nvSpPr>
        <p:spPr>
          <a:xfrm>
            <a:off x="9160516" y="3583398"/>
            <a:ext cx="899090" cy="470516"/>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ユーザー情報</a:t>
            </a:r>
          </a:p>
        </p:txBody>
      </p:sp>
      <p:cxnSp>
        <p:nvCxnSpPr>
          <p:cNvPr id="164" name="直線矢印コネクタ 163">
            <a:extLst>
              <a:ext uri="{FF2B5EF4-FFF2-40B4-BE49-F238E27FC236}">
                <a16:creationId xmlns:a16="http://schemas.microsoft.com/office/drawing/2014/main" id="{04C2B61B-7806-4F34-A5FD-33C180440DA2}"/>
              </a:ext>
            </a:extLst>
          </p:cNvPr>
          <p:cNvCxnSpPr>
            <a:cxnSpLocks/>
            <a:stCxn id="115" idx="2"/>
            <a:endCxn id="163" idx="1"/>
          </p:cNvCxnSpPr>
          <p:nvPr/>
        </p:nvCxnSpPr>
        <p:spPr>
          <a:xfrm>
            <a:off x="9598284" y="3300597"/>
            <a:ext cx="11777" cy="282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8" name="正方形/長方形 167">
            <a:extLst>
              <a:ext uri="{FF2B5EF4-FFF2-40B4-BE49-F238E27FC236}">
                <a16:creationId xmlns:a16="http://schemas.microsoft.com/office/drawing/2014/main" id="{035889C9-F89D-47E2-AB4F-F9D7B8406108}"/>
              </a:ext>
            </a:extLst>
          </p:cNvPr>
          <p:cNvSpPr/>
          <p:nvPr/>
        </p:nvSpPr>
        <p:spPr>
          <a:xfrm>
            <a:off x="7396282" y="3597129"/>
            <a:ext cx="908474" cy="3473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9" name="テキスト ボックス 168">
            <a:extLst>
              <a:ext uri="{FF2B5EF4-FFF2-40B4-BE49-F238E27FC236}">
                <a16:creationId xmlns:a16="http://schemas.microsoft.com/office/drawing/2014/main" id="{4BDA960B-45BD-49E4-B540-898A11139A7A}"/>
              </a:ext>
            </a:extLst>
          </p:cNvPr>
          <p:cNvSpPr txBox="1"/>
          <p:nvPr/>
        </p:nvSpPr>
        <p:spPr>
          <a:xfrm>
            <a:off x="7408059" y="3666834"/>
            <a:ext cx="1031470" cy="230832"/>
          </a:xfrm>
          <a:prstGeom prst="rect">
            <a:avLst/>
          </a:prstGeom>
          <a:noFill/>
        </p:spPr>
        <p:txBody>
          <a:bodyPr wrap="square" rtlCol="0">
            <a:spAutoFit/>
          </a:bodyPr>
          <a:lstStyle/>
          <a:p>
            <a:r>
              <a:rPr kumimoji="1" lang="ja-JP" altLang="en-US" sz="900" dirty="0"/>
              <a:t>新規登録</a:t>
            </a:r>
          </a:p>
        </p:txBody>
      </p:sp>
      <p:sp>
        <p:nvSpPr>
          <p:cNvPr id="170" name="正方形/長方形 169">
            <a:extLst>
              <a:ext uri="{FF2B5EF4-FFF2-40B4-BE49-F238E27FC236}">
                <a16:creationId xmlns:a16="http://schemas.microsoft.com/office/drawing/2014/main" id="{94F34EFF-0697-4F1D-812B-755B7B20FC5E}"/>
              </a:ext>
            </a:extLst>
          </p:cNvPr>
          <p:cNvSpPr/>
          <p:nvPr/>
        </p:nvSpPr>
        <p:spPr>
          <a:xfrm>
            <a:off x="7411500" y="4028716"/>
            <a:ext cx="899090" cy="3473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テキスト ボックス 170">
            <a:extLst>
              <a:ext uri="{FF2B5EF4-FFF2-40B4-BE49-F238E27FC236}">
                <a16:creationId xmlns:a16="http://schemas.microsoft.com/office/drawing/2014/main" id="{344A8DED-965E-4A40-9A43-9C2B78B67700}"/>
              </a:ext>
            </a:extLst>
          </p:cNvPr>
          <p:cNvSpPr txBox="1"/>
          <p:nvPr/>
        </p:nvSpPr>
        <p:spPr>
          <a:xfrm>
            <a:off x="7423277" y="4098421"/>
            <a:ext cx="1031470" cy="230832"/>
          </a:xfrm>
          <a:prstGeom prst="rect">
            <a:avLst/>
          </a:prstGeom>
          <a:noFill/>
        </p:spPr>
        <p:txBody>
          <a:bodyPr wrap="square" rtlCol="0">
            <a:spAutoFit/>
          </a:bodyPr>
          <a:lstStyle/>
          <a:p>
            <a:r>
              <a:rPr kumimoji="1" lang="ja-JP" altLang="en-US" sz="900" dirty="0"/>
              <a:t>アップデート</a:t>
            </a:r>
          </a:p>
        </p:txBody>
      </p:sp>
      <p:sp>
        <p:nvSpPr>
          <p:cNvPr id="172" name="四角形: 角を丸くする 171">
            <a:extLst>
              <a:ext uri="{FF2B5EF4-FFF2-40B4-BE49-F238E27FC236}">
                <a16:creationId xmlns:a16="http://schemas.microsoft.com/office/drawing/2014/main" id="{5C972008-FB21-4DAF-ADA7-8485B8224937}"/>
              </a:ext>
            </a:extLst>
          </p:cNvPr>
          <p:cNvSpPr/>
          <p:nvPr/>
        </p:nvSpPr>
        <p:spPr>
          <a:xfrm>
            <a:off x="8383443" y="4756416"/>
            <a:ext cx="2073904" cy="28186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a:solidFill>
                  <a:schemeClr val="tx1"/>
                </a:solidFill>
              </a:rPr>
              <a:t>ユーザーから店舗へ可否確認</a:t>
            </a:r>
            <a:r>
              <a:rPr lang="en-US" altLang="ja-JP" sz="900" dirty="0">
                <a:solidFill>
                  <a:schemeClr val="tx1"/>
                </a:solidFill>
              </a:rPr>
              <a:t>(</a:t>
            </a:r>
            <a:r>
              <a:rPr lang="ja-JP" altLang="en-US" sz="900" dirty="0">
                <a:solidFill>
                  <a:schemeClr val="tx1"/>
                </a:solidFill>
              </a:rPr>
              <a:t>送信</a:t>
            </a:r>
            <a:r>
              <a:rPr lang="en-US" altLang="ja-JP" sz="900" dirty="0">
                <a:solidFill>
                  <a:schemeClr val="tx1"/>
                </a:solidFill>
              </a:rPr>
              <a:t>)</a:t>
            </a:r>
            <a:endParaRPr kumimoji="1" lang="ja-JP" altLang="en-US" sz="900" dirty="0">
              <a:solidFill>
                <a:schemeClr val="tx1"/>
              </a:solidFill>
            </a:endParaRPr>
          </a:p>
        </p:txBody>
      </p:sp>
      <p:sp>
        <p:nvSpPr>
          <p:cNvPr id="173" name="四角形: 角を丸くする 172">
            <a:extLst>
              <a:ext uri="{FF2B5EF4-FFF2-40B4-BE49-F238E27FC236}">
                <a16:creationId xmlns:a16="http://schemas.microsoft.com/office/drawing/2014/main" id="{F6C5E31A-ADCD-48EE-AB30-0286D08BE688}"/>
              </a:ext>
            </a:extLst>
          </p:cNvPr>
          <p:cNvSpPr/>
          <p:nvPr/>
        </p:nvSpPr>
        <p:spPr>
          <a:xfrm>
            <a:off x="8383443" y="5097136"/>
            <a:ext cx="2073904" cy="28186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店舗からユーザーへ可否確認</a:t>
            </a:r>
            <a:r>
              <a:rPr kumimoji="1" lang="en-US" altLang="ja-JP" sz="900" dirty="0">
                <a:solidFill>
                  <a:schemeClr val="tx1"/>
                </a:solidFill>
              </a:rPr>
              <a:t>(</a:t>
            </a:r>
            <a:r>
              <a:rPr kumimoji="1" lang="ja-JP" altLang="en-US" sz="900" dirty="0">
                <a:solidFill>
                  <a:schemeClr val="tx1"/>
                </a:solidFill>
              </a:rPr>
              <a:t>返信</a:t>
            </a:r>
            <a:r>
              <a:rPr kumimoji="1" lang="en-US" altLang="ja-JP" sz="900" dirty="0">
                <a:solidFill>
                  <a:schemeClr val="tx1"/>
                </a:solidFill>
              </a:rPr>
              <a:t>)</a:t>
            </a:r>
            <a:endParaRPr kumimoji="1" lang="ja-JP" altLang="en-US" sz="900" dirty="0">
              <a:solidFill>
                <a:schemeClr val="tx1"/>
              </a:solidFill>
            </a:endParaRPr>
          </a:p>
        </p:txBody>
      </p:sp>
      <p:sp>
        <p:nvSpPr>
          <p:cNvPr id="174" name="テキスト ボックス 173">
            <a:extLst>
              <a:ext uri="{FF2B5EF4-FFF2-40B4-BE49-F238E27FC236}">
                <a16:creationId xmlns:a16="http://schemas.microsoft.com/office/drawing/2014/main" id="{B219D70F-C86F-40F0-86AC-B476E44593F6}"/>
              </a:ext>
            </a:extLst>
          </p:cNvPr>
          <p:cNvSpPr txBox="1"/>
          <p:nvPr/>
        </p:nvSpPr>
        <p:spPr>
          <a:xfrm>
            <a:off x="895769" y="3651752"/>
            <a:ext cx="746517" cy="230832"/>
          </a:xfrm>
          <a:prstGeom prst="rect">
            <a:avLst/>
          </a:prstGeom>
          <a:noFill/>
        </p:spPr>
        <p:txBody>
          <a:bodyPr wrap="square" rtlCol="0">
            <a:spAutoFit/>
          </a:bodyPr>
          <a:lstStyle/>
          <a:p>
            <a:r>
              <a:rPr lang="ja-JP" altLang="en-US" sz="900" dirty="0"/>
              <a:t>利用者</a:t>
            </a:r>
            <a:endParaRPr kumimoji="1" lang="ja-JP" altLang="en-US" sz="900" dirty="0"/>
          </a:p>
        </p:txBody>
      </p:sp>
      <p:sp>
        <p:nvSpPr>
          <p:cNvPr id="175" name="テキスト ボックス 174">
            <a:extLst>
              <a:ext uri="{FF2B5EF4-FFF2-40B4-BE49-F238E27FC236}">
                <a16:creationId xmlns:a16="http://schemas.microsoft.com/office/drawing/2014/main" id="{EA3211B7-1198-4EB8-A588-08827A7A717C}"/>
              </a:ext>
            </a:extLst>
          </p:cNvPr>
          <p:cNvSpPr txBox="1"/>
          <p:nvPr/>
        </p:nvSpPr>
        <p:spPr>
          <a:xfrm>
            <a:off x="11111490" y="5113376"/>
            <a:ext cx="746517" cy="230832"/>
          </a:xfrm>
          <a:prstGeom prst="rect">
            <a:avLst/>
          </a:prstGeom>
          <a:noFill/>
        </p:spPr>
        <p:txBody>
          <a:bodyPr wrap="square" rtlCol="0">
            <a:spAutoFit/>
          </a:bodyPr>
          <a:lstStyle/>
          <a:p>
            <a:r>
              <a:rPr kumimoji="1" lang="ja-JP" altLang="en-US" sz="900" dirty="0"/>
              <a:t>各店舗</a:t>
            </a:r>
          </a:p>
        </p:txBody>
      </p:sp>
      <p:pic>
        <p:nvPicPr>
          <p:cNvPr id="176" name="図 175">
            <a:extLst>
              <a:ext uri="{FF2B5EF4-FFF2-40B4-BE49-F238E27FC236}">
                <a16:creationId xmlns:a16="http://schemas.microsoft.com/office/drawing/2014/main" id="{FFF47111-0AE9-4326-96DF-DEAF64F82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1505" y="5351756"/>
            <a:ext cx="750497" cy="750497"/>
          </a:xfrm>
          <a:prstGeom prst="rect">
            <a:avLst/>
          </a:prstGeom>
        </p:spPr>
      </p:pic>
      <p:sp>
        <p:nvSpPr>
          <p:cNvPr id="177" name="テキスト ボックス 176">
            <a:extLst>
              <a:ext uri="{FF2B5EF4-FFF2-40B4-BE49-F238E27FC236}">
                <a16:creationId xmlns:a16="http://schemas.microsoft.com/office/drawing/2014/main" id="{D2B5FFA3-EA45-49CB-9847-805985B86712}"/>
              </a:ext>
            </a:extLst>
          </p:cNvPr>
          <p:cNvSpPr txBox="1"/>
          <p:nvPr/>
        </p:nvSpPr>
        <p:spPr>
          <a:xfrm>
            <a:off x="10726416" y="2503495"/>
            <a:ext cx="746517" cy="230832"/>
          </a:xfrm>
          <a:prstGeom prst="rect">
            <a:avLst/>
          </a:prstGeom>
          <a:noFill/>
        </p:spPr>
        <p:txBody>
          <a:bodyPr wrap="square" rtlCol="0">
            <a:spAutoFit/>
          </a:bodyPr>
          <a:lstStyle/>
          <a:p>
            <a:r>
              <a:rPr kumimoji="1" lang="ja-JP" altLang="en-US" sz="900" dirty="0"/>
              <a:t>運用保守</a:t>
            </a:r>
          </a:p>
        </p:txBody>
      </p:sp>
      <p:sp>
        <p:nvSpPr>
          <p:cNvPr id="178" name="四角形: 角を丸くする 177">
            <a:extLst>
              <a:ext uri="{FF2B5EF4-FFF2-40B4-BE49-F238E27FC236}">
                <a16:creationId xmlns:a16="http://schemas.microsoft.com/office/drawing/2014/main" id="{96E6AD18-512D-49AA-928A-1422A08DC20A}"/>
              </a:ext>
            </a:extLst>
          </p:cNvPr>
          <p:cNvSpPr/>
          <p:nvPr/>
        </p:nvSpPr>
        <p:spPr>
          <a:xfrm>
            <a:off x="5068717" y="2632680"/>
            <a:ext cx="1146524" cy="3095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a:solidFill>
                  <a:schemeClr val="tx1"/>
                </a:solidFill>
              </a:rPr>
              <a:t>店舗情報一覧取得</a:t>
            </a:r>
            <a:endParaRPr kumimoji="1" lang="ja-JP" altLang="en-US" sz="900" dirty="0">
              <a:solidFill>
                <a:schemeClr val="tx1"/>
              </a:solidFill>
            </a:endParaRPr>
          </a:p>
        </p:txBody>
      </p:sp>
      <p:pic>
        <p:nvPicPr>
          <p:cNvPr id="179" name="図 178">
            <a:extLst>
              <a:ext uri="{FF2B5EF4-FFF2-40B4-BE49-F238E27FC236}">
                <a16:creationId xmlns:a16="http://schemas.microsoft.com/office/drawing/2014/main" id="{1E84CFC7-8F74-4C12-9F2A-8E0E42376D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3703" y="1638781"/>
            <a:ext cx="566713" cy="566713"/>
          </a:xfrm>
          <a:prstGeom prst="rect">
            <a:avLst/>
          </a:prstGeom>
        </p:spPr>
      </p:pic>
      <p:pic>
        <p:nvPicPr>
          <p:cNvPr id="180" name="図 179">
            <a:extLst>
              <a:ext uri="{FF2B5EF4-FFF2-40B4-BE49-F238E27FC236}">
                <a16:creationId xmlns:a16="http://schemas.microsoft.com/office/drawing/2014/main" id="{2B95613B-DE47-4BF4-848D-51417833A5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69823" y="1896682"/>
            <a:ext cx="397788" cy="435891"/>
          </a:xfrm>
          <a:prstGeom prst="rect">
            <a:avLst/>
          </a:prstGeom>
        </p:spPr>
      </p:pic>
      <p:cxnSp>
        <p:nvCxnSpPr>
          <p:cNvPr id="216" name="コネクタ: カギ線 215">
            <a:extLst>
              <a:ext uri="{FF2B5EF4-FFF2-40B4-BE49-F238E27FC236}">
                <a16:creationId xmlns:a16="http://schemas.microsoft.com/office/drawing/2014/main" id="{33D37328-82D3-4FAF-83DA-B3695FC8A36D}"/>
              </a:ext>
            </a:extLst>
          </p:cNvPr>
          <p:cNvCxnSpPr>
            <a:cxnSpLocks/>
            <a:stCxn id="10" idx="0"/>
            <a:endCxn id="179" idx="1"/>
          </p:cNvCxnSpPr>
          <p:nvPr/>
        </p:nvCxnSpPr>
        <p:spPr>
          <a:xfrm rot="5400000" flipH="1" flipV="1">
            <a:off x="4485075" y="903471"/>
            <a:ext cx="199960" cy="2237295"/>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9" name="コネクタ: カギ線 218">
            <a:extLst>
              <a:ext uri="{FF2B5EF4-FFF2-40B4-BE49-F238E27FC236}">
                <a16:creationId xmlns:a16="http://schemas.microsoft.com/office/drawing/2014/main" id="{5B137236-1F7C-4DBC-AA9E-680C7142EF9B}"/>
              </a:ext>
            </a:extLst>
          </p:cNvPr>
          <p:cNvCxnSpPr>
            <a:cxnSpLocks/>
            <a:stCxn id="179" idx="0"/>
            <a:endCxn id="4" idx="0"/>
          </p:cNvCxnSpPr>
          <p:nvPr/>
        </p:nvCxnSpPr>
        <p:spPr>
          <a:xfrm rot="16200000" flipH="1" flipV="1">
            <a:off x="2946306" y="-168044"/>
            <a:ext cx="1233929" cy="4847578"/>
          </a:xfrm>
          <a:prstGeom prst="bentConnector3">
            <a:avLst>
              <a:gd name="adj1" fmla="val -1852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2" name="コネクタ: カギ線 221">
            <a:extLst>
              <a:ext uri="{FF2B5EF4-FFF2-40B4-BE49-F238E27FC236}">
                <a16:creationId xmlns:a16="http://schemas.microsoft.com/office/drawing/2014/main" id="{AE6BABDD-1EE7-4513-9F4C-55F4E81778F2}"/>
              </a:ext>
            </a:extLst>
          </p:cNvPr>
          <p:cNvCxnSpPr>
            <a:cxnSpLocks/>
            <a:stCxn id="179" idx="0"/>
            <a:endCxn id="6" idx="3"/>
          </p:cNvCxnSpPr>
          <p:nvPr/>
        </p:nvCxnSpPr>
        <p:spPr>
          <a:xfrm rot="16200000" flipH="1">
            <a:off x="7371065" y="254775"/>
            <a:ext cx="3056931" cy="5824943"/>
          </a:xfrm>
          <a:prstGeom prst="bentConnector4">
            <a:avLst>
              <a:gd name="adj1" fmla="val -7478"/>
              <a:gd name="adj2" fmla="val 103925"/>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25" name="図 224">
            <a:extLst>
              <a:ext uri="{FF2B5EF4-FFF2-40B4-BE49-F238E27FC236}">
                <a16:creationId xmlns:a16="http://schemas.microsoft.com/office/drawing/2014/main" id="{A3753850-3802-45E3-B9C9-27591064BF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61045" y="1388894"/>
            <a:ext cx="397788" cy="435891"/>
          </a:xfrm>
          <a:prstGeom prst="rect">
            <a:avLst/>
          </a:prstGeom>
        </p:spPr>
      </p:pic>
      <p:pic>
        <p:nvPicPr>
          <p:cNvPr id="226" name="図 225">
            <a:extLst>
              <a:ext uri="{FF2B5EF4-FFF2-40B4-BE49-F238E27FC236}">
                <a16:creationId xmlns:a16="http://schemas.microsoft.com/office/drawing/2014/main" id="{756B192D-5404-4056-ADFE-79A737CC4A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26460" y="1389099"/>
            <a:ext cx="397788" cy="435891"/>
          </a:xfrm>
          <a:prstGeom prst="rect">
            <a:avLst/>
          </a:prstGeom>
        </p:spPr>
      </p:pic>
    </p:spTree>
    <p:extLst>
      <p:ext uri="{BB962C8B-B14F-4D97-AF65-F5344CB8AC3E}">
        <p14:creationId xmlns:p14="http://schemas.microsoft.com/office/powerpoint/2010/main" val="3213777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D4BE2-41F7-4369-83B1-97C0C372C45D}"/>
              </a:ext>
            </a:extLst>
          </p:cNvPr>
          <p:cNvSpPr>
            <a:spLocks noGrp="1"/>
          </p:cNvSpPr>
          <p:nvPr>
            <p:ph type="title"/>
          </p:nvPr>
        </p:nvSpPr>
        <p:spPr/>
        <p:txBody>
          <a:bodyPr/>
          <a:lstStyle/>
          <a:p>
            <a:r>
              <a:rPr kumimoji="1" lang="ja-JP" altLang="en-US" dirty="0"/>
              <a:t>３</a:t>
            </a:r>
            <a:r>
              <a:rPr kumimoji="1" lang="en-US" altLang="ja-JP" dirty="0"/>
              <a:t>.</a:t>
            </a:r>
            <a:r>
              <a:rPr kumimoji="1" lang="ja-JP" altLang="en-US" dirty="0"/>
              <a:t>１</a:t>
            </a:r>
            <a:r>
              <a:rPr kumimoji="1" lang="en-US" altLang="ja-JP" dirty="0"/>
              <a:t>.</a:t>
            </a:r>
            <a:r>
              <a:rPr kumimoji="1" lang="ja-JP" altLang="en-US" dirty="0"/>
              <a:t>画面遷移図</a:t>
            </a:r>
            <a:r>
              <a:rPr kumimoji="1" lang="en-US" altLang="ja-JP" dirty="0"/>
              <a:t>-</a:t>
            </a:r>
            <a:r>
              <a:rPr kumimoji="1" lang="ja-JP" altLang="en-US" dirty="0"/>
              <a:t>利用者ログイン</a:t>
            </a:r>
            <a:r>
              <a:rPr kumimoji="1" lang="en-US" altLang="ja-JP" dirty="0"/>
              <a:t>-</a:t>
            </a:r>
            <a:endParaRPr kumimoji="1" lang="ja-JP" altLang="en-US" dirty="0"/>
          </a:p>
        </p:txBody>
      </p:sp>
      <p:pic>
        <p:nvPicPr>
          <p:cNvPr id="11" name="コンテンツ プレースホルダー 10">
            <a:extLst>
              <a:ext uri="{FF2B5EF4-FFF2-40B4-BE49-F238E27FC236}">
                <a16:creationId xmlns:a16="http://schemas.microsoft.com/office/drawing/2014/main" id="{938B9243-BEBE-43C5-BCB8-731FD3B45A5E}"/>
              </a:ext>
            </a:extLst>
          </p:cNvPr>
          <p:cNvPicPr>
            <a:picLocks noGrp="1" noChangeAspect="1"/>
          </p:cNvPicPr>
          <p:nvPr>
            <p:ph idx="1"/>
          </p:nvPr>
        </p:nvPicPr>
        <p:blipFill>
          <a:blip r:embed="rId3"/>
          <a:stretch>
            <a:fillRect/>
          </a:stretch>
        </p:blipFill>
        <p:spPr>
          <a:xfrm>
            <a:off x="4795219" y="1455602"/>
            <a:ext cx="2164208" cy="1990171"/>
          </a:xfrm>
        </p:spPr>
      </p:pic>
      <p:pic>
        <p:nvPicPr>
          <p:cNvPr id="6" name="図 5">
            <a:extLst>
              <a:ext uri="{FF2B5EF4-FFF2-40B4-BE49-F238E27FC236}">
                <a16:creationId xmlns:a16="http://schemas.microsoft.com/office/drawing/2014/main" id="{F1F0A15E-FC35-4FED-8BFD-5E163C31E20F}"/>
              </a:ext>
            </a:extLst>
          </p:cNvPr>
          <p:cNvPicPr>
            <a:picLocks noChangeAspect="1"/>
          </p:cNvPicPr>
          <p:nvPr/>
        </p:nvPicPr>
        <p:blipFill>
          <a:blip r:embed="rId4"/>
          <a:stretch>
            <a:fillRect/>
          </a:stretch>
        </p:blipFill>
        <p:spPr>
          <a:xfrm>
            <a:off x="8041532" y="1455602"/>
            <a:ext cx="2164208" cy="1990170"/>
          </a:xfrm>
          <a:prstGeom prst="rect">
            <a:avLst/>
          </a:prstGeom>
        </p:spPr>
      </p:pic>
      <p:pic>
        <p:nvPicPr>
          <p:cNvPr id="14" name="図 13">
            <a:extLst>
              <a:ext uri="{FF2B5EF4-FFF2-40B4-BE49-F238E27FC236}">
                <a16:creationId xmlns:a16="http://schemas.microsoft.com/office/drawing/2014/main" id="{F3995794-69CE-42E2-A569-3E9507F1D8AB}"/>
              </a:ext>
            </a:extLst>
          </p:cNvPr>
          <p:cNvPicPr>
            <a:picLocks noChangeAspect="1"/>
          </p:cNvPicPr>
          <p:nvPr/>
        </p:nvPicPr>
        <p:blipFill>
          <a:blip r:embed="rId5"/>
          <a:stretch>
            <a:fillRect/>
          </a:stretch>
        </p:blipFill>
        <p:spPr>
          <a:xfrm>
            <a:off x="1548904" y="1455602"/>
            <a:ext cx="2164209" cy="1990172"/>
          </a:xfrm>
          <a:prstGeom prst="rect">
            <a:avLst/>
          </a:prstGeom>
        </p:spPr>
      </p:pic>
      <p:pic>
        <p:nvPicPr>
          <p:cNvPr id="8" name="図 7">
            <a:extLst>
              <a:ext uri="{FF2B5EF4-FFF2-40B4-BE49-F238E27FC236}">
                <a16:creationId xmlns:a16="http://schemas.microsoft.com/office/drawing/2014/main" id="{2ECC4F12-3BF0-4AD8-BD46-B50D1290F7FE}"/>
              </a:ext>
            </a:extLst>
          </p:cNvPr>
          <p:cNvPicPr>
            <a:picLocks noChangeAspect="1"/>
          </p:cNvPicPr>
          <p:nvPr/>
        </p:nvPicPr>
        <p:blipFill>
          <a:blip r:embed="rId6"/>
          <a:stretch>
            <a:fillRect/>
          </a:stretch>
        </p:blipFill>
        <p:spPr>
          <a:xfrm>
            <a:off x="2282148" y="4177168"/>
            <a:ext cx="2164209" cy="1990172"/>
          </a:xfrm>
          <a:prstGeom prst="rect">
            <a:avLst/>
          </a:prstGeom>
        </p:spPr>
      </p:pic>
      <p:pic>
        <p:nvPicPr>
          <p:cNvPr id="12" name="図 11">
            <a:extLst>
              <a:ext uri="{FF2B5EF4-FFF2-40B4-BE49-F238E27FC236}">
                <a16:creationId xmlns:a16="http://schemas.microsoft.com/office/drawing/2014/main" id="{3F5B9052-296C-413F-B4C7-63FE823D6A3C}"/>
              </a:ext>
            </a:extLst>
          </p:cNvPr>
          <p:cNvPicPr>
            <a:picLocks noChangeAspect="1"/>
          </p:cNvPicPr>
          <p:nvPr/>
        </p:nvPicPr>
        <p:blipFill>
          <a:blip r:embed="rId7"/>
          <a:stretch>
            <a:fillRect/>
          </a:stretch>
        </p:blipFill>
        <p:spPr>
          <a:xfrm>
            <a:off x="7295860" y="4177168"/>
            <a:ext cx="2164208" cy="1990170"/>
          </a:xfrm>
          <a:prstGeom prst="rect">
            <a:avLst/>
          </a:prstGeom>
        </p:spPr>
      </p:pic>
      <p:cxnSp>
        <p:nvCxnSpPr>
          <p:cNvPr id="20" name="コネクタ: カギ線 19">
            <a:extLst>
              <a:ext uri="{FF2B5EF4-FFF2-40B4-BE49-F238E27FC236}">
                <a16:creationId xmlns:a16="http://schemas.microsoft.com/office/drawing/2014/main" id="{8C56EF1B-54B0-474A-BB88-76C1EC6D6526}"/>
              </a:ext>
            </a:extLst>
          </p:cNvPr>
          <p:cNvCxnSpPr>
            <a:cxnSpLocks/>
            <a:stCxn id="6" idx="3"/>
            <a:endCxn id="8" idx="0"/>
          </p:cNvCxnSpPr>
          <p:nvPr/>
        </p:nvCxnSpPr>
        <p:spPr>
          <a:xfrm flipH="1">
            <a:off x="3364253" y="2450687"/>
            <a:ext cx="6841487" cy="1726481"/>
          </a:xfrm>
          <a:prstGeom prst="bentConnector4">
            <a:avLst>
              <a:gd name="adj1" fmla="val -3341"/>
              <a:gd name="adj2" fmla="val 78818"/>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32C62A4F-B6DF-4640-A88B-CF3A89FA1E9C}"/>
              </a:ext>
            </a:extLst>
          </p:cNvPr>
          <p:cNvCxnSpPr>
            <a:cxnSpLocks/>
            <a:stCxn id="14" idx="3"/>
            <a:endCxn id="11" idx="1"/>
          </p:cNvCxnSpPr>
          <p:nvPr/>
        </p:nvCxnSpPr>
        <p:spPr>
          <a:xfrm>
            <a:off x="3713113" y="2450688"/>
            <a:ext cx="108210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1893937D-BDA9-4C3D-9085-B8CE767CD082}"/>
              </a:ext>
            </a:extLst>
          </p:cNvPr>
          <p:cNvCxnSpPr>
            <a:cxnSpLocks/>
            <a:stCxn id="11" idx="3"/>
            <a:endCxn id="6" idx="1"/>
          </p:cNvCxnSpPr>
          <p:nvPr/>
        </p:nvCxnSpPr>
        <p:spPr>
          <a:xfrm flipV="1">
            <a:off x="6959427" y="2450687"/>
            <a:ext cx="108210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FDFC8B7-B971-4ECB-9EAC-763EDF50BAFD}"/>
              </a:ext>
            </a:extLst>
          </p:cNvPr>
          <p:cNvCxnSpPr>
            <a:cxnSpLocks/>
            <a:stCxn id="8" idx="3"/>
            <a:endCxn id="12" idx="1"/>
          </p:cNvCxnSpPr>
          <p:nvPr/>
        </p:nvCxnSpPr>
        <p:spPr>
          <a:xfrm flipV="1">
            <a:off x="4446357" y="5172253"/>
            <a:ext cx="284950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四角形: 角を丸くする 51">
            <a:extLst>
              <a:ext uri="{FF2B5EF4-FFF2-40B4-BE49-F238E27FC236}">
                <a16:creationId xmlns:a16="http://schemas.microsoft.com/office/drawing/2014/main" id="{DC63568A-DD3B-4A55-950C-4922BA64184C}"/>
              </a:ext>
            </a:extLst>
          </p:cNvPr>
          <p:cNvSpPr/>
          <p:nvPr/>
        </p:nvSpPr>
        <p:spPr>
          <a:xfrm>
            <a:off x="838200" y="3313927"/>
            <a:ext cx="2066489" cy="27480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メイン画面にブラウザからアクセス</a:t>
            </a:r>
          </a:p>
        </p:txBody>
      </p:sp>
      <p:sp>
        <p:nvSpPr>
          <p:cNvPr id="53" name="四角形: 角を丸くする 52">
            <a:extLst>
              <a:ext uri="{FF2B5EF4-FFF2-40B4-BE49-F238E27FC236}">
                <a16:creationId xmlns:a16="http://schemas.microsoft.com/office/drawing/2014/main" id="{C14A04E2-B3E2-4EF2-A4B3-8414091CA469}"/>
              </a:ext>
            </a:extLst>
          </p:cNvPr>
          <p:cNvSpPr/>
          <p:nvPr/>
        </p:nvSpPr>
        <p:spPr>
          <a:xfrm>
            <a:off x="4072594" y="1451730"/>
            <a:ext cx="2066489" cy="27480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右上メニュからログイン押下</a:t>
            </a:r>
          </a:p>
        </p:txBody>
      </p:sp>
      <p:sp>
        <p:nvSpPr>
          <p:cNvPr id="54" name="四角形: 角を丸くする 53">
            <a:extLst>
              <a:ext uri="{FF2B5EF4-FFF2-40B4-BE49-F238E27FC236}">
                <a16:creationId xmlns:a16="http://schemas.microsoft.com/office/drawing/2014/main" id="{7303072B-F7E9-428B-99BA-FCEC43C8E303}"/>
              </a:ext>
            </a:extLst>
          </p:cNvPr>
          <p:cNvSpPr/>
          <p:nvPr/>
        </p:nvSpPr>
        <p:spPr>
          <a:xfrm>
            <a:off x="8597246" y="1415887"/>
            <a:ext cx="2333165" cy="27480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登録された</a:t>
            </a:r>
            <a:r>
              <a:rPr lang="ja-JP" altLang="en-US" sz="900" dirty="0">
                <a:solidFill>
                  <a:schemeClr val="tx1"/>
                </a:solidFill>
              </a:rPr>
              <a:t>ユーザー＆パスワードを入力</a:t>
            </a:r>
            <a:endParaRPr kumimoji="1" lang="ja-JP" altLang="en-US" sz="900" dirty="0">
              <a:solidFill>
                <a:schemeClr val="tx1"/>
              </a:solidFill>
            </a:endParaRPr>
          </a:p>
        </p:txBody>
      </p:sp>
      <p:sp>
        <p:nvSpPr>
          <p:cNvPr id="55" name="四角形: 角を丸くする 54">
            <a:extLst>
              <a:ext uri="{FF2B5EF4-FFF2-40B4-BE49-F238E27FC236}">
                <a16:creationId xmlns:a16="http://schemas.microsoft.com/office/drawing/2014/main" id="{D49A3241-E895-4CE4-BCE8-767742B6EB36}"/>
              </a:ext>
            </a:extLst>
          </p:cNvPr>
          <p:cNvSpPr/>
          <p:nvPr/>
        </p:nvSpPr>
        <p:spPr>
          <a:xfrm>
            <a:off x="1031087" y="6029937"/>
            <a:ext cx="2333165" cy="27480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認証成功でログイン後の画面へ遷移</a:t>
            </a:r>
          </a:p>
        </p:txBody>
      </p:sp>
      <p:sp>
        <p:nvSpPr>
          <p:cNvPr id="56" name="四角形: 角を丸くする 55">
            <a:extLst>
              <a:ext uri="{FF2B5EF4-FFF2-40B4-BE49-F238E27FC236}">
                <a16:creationId xmlns:a16="http://schemas.microsoft.com/office/drawing/2014/main" id="{221F3172-391A-4386-9290-7D51CB3B51BD}"/>
              </a:ext>
            </a:extLst>
          </p:cNvPr>
          <p:cNvSpPr/>
          <p:nvPr/>
        </p:nvSpPr>
        <p:spPr>
          <a:xfrm>
            <a:off x="5038125" y="6340521"/>
            <a:ext cx="1665966" cy="3047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ログイン失敗時は機能概要</a:t>
            </a:r>
          </a:p>
        </p:txBody>
      </p:sp>
    </p:spTree>
    <p:extLst>
      <p:ext uri="{BB962C8B-B14F-4D97-AF65-F5344CB8AC3E}">
        <p14:creationId xmlns:p14="http://schemas.microsoft.com/office/powerpoint/2010/main" val="3602899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D4BE2-41F7-4369-83B1-97C0C372C45D}"/>
              </a:ext>
            </a:extLst>
          </p:cNvPr>
          <p:cNvSpPr>
            <a:spLocks noGrp="1"/>
          </p:cNvSpPr>
          <p:nvPr>
            <p:ph type="title"/>
          </p:nvPr>
        </p:nvSpPr>
        <p:spPr/>
        <p:txBody>
          <a:bodyPr/>
          <a:lstStyle/>
          <a:p>
            <a:r>
              <a:rPr kumimoji="1" lang="ja-JP" altLang="en-US" dirty="0"/>
              <a:t>３</a:t>
            </a:r>
            <a:r>
              <a:rPr kumimoji="1" lang="en-US" altLang="ja-JP" dirty="0"/>
              <a:t>.</a:t>
            </a:r>
            <a:r>
              <a:rPr kumimoji="1" lang="ja-JP" altLang="en-US" dirty="0"/>
              <a:t>２</a:t>
            </a:r>
            <a:r>
              <a:rPr kumimoji="1" lang="en-US" altLang="ja-JP" dirty="0"/>
              <a:t>.</a:t>
            </a:r>
            <a:r>
              <a:rPr kumimoji="1" lang="ja-JP" altLang="en-US" dirty="0"/>
              <a:t>画面遷移図</a:t>
            </a:r>
            <a:r>
              <a:rPr kumimoji="1" lang="en-US" altLang="ja-JP" dirty="0"/>
              <a:t>-</a:t>
            </a:r>
            <a:r>
              <a:rPr kumimoji="1" lang="ja-JP" altLang="en-US" dirty="0"/>
              <a:t>利用者情報新規登録</a:t>
            </a:r>
            <a:r>
              <a:rPr kumimoji="1" lang="en-US" altLang="ja-JP" dirty="0"/>
              <a:t>-</a:t>
            </a:r>
            <a:endParaRPr kumimoji="1" lang="ja-JP" altLang="en-US" dirty="0"/>
          </a:p>
        </p:txBody>
      </p:sp>
      <p:pic>
        <p:nvPicPr>
          <p:cNvPr id="13" name="図 12">
            <a:extLst>
              <a:ext uri="{FF2B5EF4-FFF2-40B4-BE49-F238E27FC236}">
                <a16:creationId xmlns:a16="http://schemas.microsoft.com/office/drawing/2014/main" id="{D23283F6-1CF8-409B-83F6-1BBB4669590C}"/>
              </a:ext>
            </a:extLst>
          </p:cNvPr>
          <p:cNvPicPr>
            <a:picLocks noChangeAspect="1"/>
          </p:cNvPicPr>
          <p:nvPr/>
        </p:nvPicPr>
        <p:blipFill>
          <a:blip r:embed="rId2"/>
          <a:stretch>
            <a:fillRect/>
          </a:stretch>
        </p:blipFill>
        <p:spPr>
          <a:xfrm>
            <a:off x="4982033" y="1457865"/>
            <a:ext cx="2227934" cy="2048772"/>
          </a:xfrm>
          <a:prstGeom prst="rect">
            <a:avLst/>
          </a:prstGeom>
        </p:spPr>
      </p:pic>
      <p:pic>
        <p:nvPicPr>
          <p:cNvPr id="15" name="図 14">
            <a:extLst>
              <a:ext uri="{FF2B5EF4-FFF2-40B4-BE49-F238E27FC236}">
                <a16:creationId xmlns:a16="http://schemas.microsoft.com/office/drawing/2014/main" id="{25015D5E-D4F1-4C34-B5E7-11ABA49D175A}"/>
              </a:ext>
            </a:extLst>
          </p:cNvPr>
          <p:cNvPicPr>
            <a:picLocks noChangeAspect="1"/>
          </p:cNvPicPr>
          <p:nvPr/>
        </p:nvPicPr>
        <p:blipFill>
          <a:blip r:embed="rId3"/>
          <a:stretch>
            <a:fillRect/>
          </a:stretch>
        </p:blipFill>
        <p:spPr>
          <a:xfrm>
            <a:off x="8457557" y="1457865"/>
            <a:ext cx="2227934" cy="2048772"/>
          </a:xfrm>
          <a:prstGeom prst="rect">
            <a:avLst/>
          </a:prstGeom>
        </p:spPr>
      </p:pic>
      <p:pic>
        <p:nvPicPr>
          <p:cNvPr id="17" name="図 16">
            <a:extLst>
              <a:ext uri="{FF2B5EF4-FFF2-40B4-BE49-F238E27FC236}">
                <a16:creationId xmlns:a16="http://schemas.microsoft.com/office/drawing/2014/main" id="{7D200174-DAF2-4EEF-BA6F-A790C9CADF77}"/>
              </a:ext>
            </a:extLst>
          </p:cNvPr>
          <p:cNvPicPr>
            <a:picLocks noChangeAspect="1"/>
          </p:cNvPicPr>
          <p:nvPr/>
        </p:nvPicPr>
        <p:blipFill>
          <a:blip r:embed="rId4"/>
          <a:stretch>
            <a:fillRect/>
          </a:stretch>
        </p:blipFill>
        <p:spPr>
          <a:xfrm>
            <a:off x="1506509" y="4189318"/>
            <a:ext cx="2392100" cy="2199736"/>
          </a:xfrm>
          <a:prstGeom prst="rect">
            <a:avLst/>
          </a:prstGeom>
        </p:spPr>
      </p:pic>
      <p:pic>
        <p:nvPicPr>
          <p:cNvPr id="19" name="図 18">
            <a:extLst>
              <a:ext uri="{FF2B5EF4-FFF2-40B4-BE49-F238E27FC236}">
                <a16:creationId xmlns:a16="http://schemas.microsoft.com/office/drawing/2014/main" id="{0318140C-CD69-45A7-9DED-7B496FEA7D66}"/>
              </a:ext>
            </a:extLst>
          </p:cNvPr>
          <p:cNvPicPr>
            <a:picLocks noChangeAspect="1"/>
          </p:cNvPicPr>
          <p:nvPr/>
        </p:nvPicPr>
        <p:blipFill>
          <a:blip r:embed="rId5"/>
          <a:stretch>
            <a:fillRect/>
          </a:stretch>
        </p:blipFill>
        <p:spPr>
          <a:xfrm>
            <a:off x="4982033" y="4189318"/>
            <a:ext cx="2392100" cy="2199736"/>
          </a:xfrm>
          <a:prstGeom prst="rect">
            <a:avLst/>
          </a:prstGeom>
        </p:spPr>
      </p:pic>
      <p:pic>
        <p:nvPicPr>
          <p:cNvPr id="23" name="図 22">
            <a:extLst>
              <a:ext uri="{FF2B5EF4-FFF2-40B4-BE49-F238E27FC236}">
                <a16:creationId xmlns:a16="http://schemas.microsoft.com/office/drawing/2014/main" id="{B3B88B81-027D-4513-962D-0CA91568B625}"/>
              </a:ext>
            </a:extLst>
          </p:cNvPr>
          <p:cNvPicPr>
            <a:picLocks noChangeAspect="1"/>
          </p:cNvPicPr>
          <p:nvPr/>
        </p:nvPicPr>
        <p:blipFill rotWithShape="1">
          <a:blip r:embed="rId6"/>
          <a:srcRect r="40143"/>
          <a:stretch/>
        </p:blipFill>
        <p:spPr>
          <a:xfrm>
            <a:off x="8121143" y="4264800"/>
            <a:ext cx="2564348" cy="2048772"/>
          </a:xfrm>
          <a:prstGeom prst="rect">
            <a:avLst/>
          </a:prstGeom>
        </p:spPr>
      </p:pic>
      <p:pic>
        <p:nvPicPr>
          <p:cNvPr id="30" name="図 29">
            <a:extLst>
              <a:ext uri="{FF2B5EF4-FFF2-40B4-BE49-F238E27FC236}">
                <a16:creationId xmlns:a16="http://schemas.microsoft.com/office/drawing/2014/main" id="{E980567B-0268-4869-ABED-E53AF7ED3DDE}"/>
              </a:ext>
            </a:extLst>
          </p:cNvPr>
          <p:cNvPicPr>
            <a:picLocks noChangeAspect="1"/>
          </p:cNvPicPr>
          <p:nvPr/>
        </p:nvPicPr>
        <p:blipFill>
          <a:blip r:embed="rId7"/>
          <a:stretch>
            <a:fillRect/>
          </a:stretch>
        </p:blipFill>
        <p:spPr>
          <a:xfrm>
            <a:off x="1506509" y="1457864"/>
            <a:ext cx="2227932" cy="2048771"/>
          </a:xfrm>
          <a:prstGeom prst="rect">
            <a:avLst/>
          </a:prstGeom>
        </p:spPr>
      </p:pic>
      <p:cxnSp>
        <p:nvCxnSpPr>
          <p:cNvPr id="31" name="直線矢印コネクタ 30">
            <a:extLst>
              <a:ext uri="{FF2B5EF4-FFF2-40B4-BE49-F238E27FC236}">
                <a16:creationId xmlns:a16="http://schemas.microsoft.com/office/drawing/2014/main" id="{F34AE6AC-9555-4644-BC57-90C786FE9D5E}"/>
              </a:ext>
            </a:extLst>
          </p:cNvPr>
          <p:cNvCxnSpPr>
            <a:cxnSpLocks/>
            <a:stCxn id="30" idx="3"/>
            <a:endCxn id="13" idx="1"/>
          </p:cNvCxnSpPr>
          <p:nvPr/>
        </p:nvCxnSpPr>
        <p:spPr>
          <a:xfrm>
            <a:off x="3734441" y="2482250"/>
            <a:ext cx="124759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AD2FA74-5612-4031-B365-995B9E2E2959}"/>
              </a:ext>
            </a:extLst>
          </p:cNvPr>
          <p:cNvCxnSpPr>
            <a:cxnSpLocks/>
            <a:stCxn id="13" idx="3"/>
            <a:endCxn id="15" idx="1"/>
          </p:cNvCxnSpPr>
          <p:nvPr/>
        </p:nvCxnSpPr>
        <p:spPr>
          <a:xfrm>
            <a:off x="7209967" y="2482251"/>
            <a:ext cx="124759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A8F1549E-1050-4BB6-AD94-A1269254D392}"/>
              </a:ext>
            </a:extLst>
          </p:cNvPr>
          <p:cNvCxnSpPr>
            <a:cxnSpLocks/>
          </p:cNvCxnSpPr>
          <p:nvPr/>
        </p:nvCxnSpPr>
        <p:spPr>
          <a:xfrm>
            <a:off x="3898609" y="5281753"/>
            <a:ext cx="10834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DA904BD-F9FB-4A4A-910B-DC86702A7903}"/>
              </a:ext>
            </a:extLst>
          </p:cNvPr>
          <p:cNvCxnSpPr>
            <a:cxnSpLocks/>
            <a:stCxn id="19" idx="3"/>
            <a:endCxn id="23" idx="1"/>
          </p:cNvCxnSpPr>
          <p:nvPr/>
        </p:nvCxnSpPr>
        <p:spPr>
          <a:xfrm>
            <a:off x="7374133" y="5289186"/>
            <a:ext cx="7470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コネクタ: カギ線 48">
            <a:extLst>
              <a:ext uri="{FF2B5EF4-FFF2-40B4-BE49-F238E27FC236}">
                <a16:creationId xmlns:a16="http://schemas.microsoft.com/office/drawing/2014/main" id="{9A967464-0A53-444D-B449-8C3659C3E031}"/>
              </a:ext>
            </a:extLst>
          </p:cNvPr>
          <p:cNvCxnSpPr>
            <a:cxnSpLocks/>
            <a:stCxn id="15" idx="3"/>
            <a:endCxn id="17" idx="0"/>
          </p:cNvCxnSpPr>
          <p:nvPr/>
        </p:nvCxnSpPr>
        <p:spPr>
          <a:xfrm flipH="1">
            <a:off x="2702559" y="2482251"/>
            <a:ext cx="7982932" cy="1707067"/>
          </a:xfrm>
          <a:prstGeom prst="bentConnector4">
            <a:avLst>
              <a:gd name="adj1" fmla="val -2864"/>
              <a:gd name="adj2" fmla="val 80004"/>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5" name="四角形: 角を丸くする 54">
            <a:extLst>
              <a:ext uri="{FF2B5EF4-FFF2-40B4-BE49-F238E27FC236}">
                <a16:creationId xmlns:a16="http://schemas.microsoft.com/office/drawing/2014/main" id="{E107F950-2987-4044-86DC-96D383B98CF4}"/>
              </a:ext>
            </a:extLst>
          </p:cNvPr>
          <p:cNvSpPr/>
          <p:nvPr/>
        </p:nvSpPr>
        <p:spPr>
          <a:xfrm>
            <a:off x="894564" y="3397755"/>
            <a:ext cx="2573094" cy="2425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未ログインでメニューから新規登録押下</a:t>
            </a:r>
          </a:p>
        </p:txBody>
      </p:sp>
      <p:sp>
        <p:nvSpPr>
          <p:cNvPr id="56" name="四角形: 角を丸くする 55">
            <a:extLst>
              <a:ext uri="{FF2B5EF4-FFF2-40B4-BE49-F238E27FC236}">
                <a16:creationId xmlns:a16="http://schemas.microsoft.com/office/drawing/2014/main" id="{B6E49FF7-E092-4D94-9CF8-FD879E890F4A}"/>
              </a:ext>
            </a:extLst>
          </p:cNvPr>
          <p:cNvSpPr/>
          <p:nvPr/>
        </p:nvSpPr>
        <p:spPr>
          <a:xfrm>
            <a:off x="7747638" y="1424836"/>
            <a:ext cx="3138898" cy="2658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ユーザー名とメールアドレスを入力して新規登録押下</a:t>
            </a:r>
          </a:p>
        </p:txBody>
      </p:sp>
      <p:sp>
        <p:nvSpPr>
          <p:cNvPr id="57" name="四角形: 角を丸くする 56">
            <a:extLst>
              <a:ext uri="{FF2B5EF4-FFF2-40B4-BE49-F238E27FC236}">
                <a16:creationId xmlns:a16="http://schemas.microsoft.com/office/drawing/2014/main" id="{0B7AAACB-AA68-4CA1-ABAB-28A048FEF76B}"/>
              </a:ext>
            </a:extLst>
          </p:cNvPr>
          <p:cNvSpPr/>
          <p:nvPr/>
        </p:nvSpPr>
        <p:spPr>
          <a:xfrm>
            <a:off x="7833867" y="4131875"/>
            <a:ext cx="3285581" cy="2438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登録した</a:t>
            </a:r>
            <a:r>
              <a:rPr lang="ja-JP" altLang="en-US" sz="900" dirty="0">
                <a:solidFill>
                  <a:schemeClr val="tx1"/>
                </a:solidFill>
              </a:rPr>
              <a:t>メールアドレスにユーザー</a:t>
            </a:r>
            <a:r>
              <a:rPr lang="en-US" altLang="ja-JP" sz="900" dirty="0">
                <a:solidFill>
                  <a:schemeClr val="tx1"/>
                </a:solidFill>
              </a:rPr>
              <a:t>ID</a:t>
            </a:r>
            <a:r>
              <a:rPr lang="ja-JP" altLang="en-US" sz="900" dirty="0">
                <a:solidFill>
                  <a:schemeClr val="tx1"/>
                </a:solidFill>
              </a:rPr>
              <a:t>とパスワードを通知</a:t>
            </a:r>
            <a:endParaRPr kumimoji="1" lang="ja-JP" altLang="en-US" sz="900" dirty="0">
              <a:solidFill>
                <a:schemeClr val="tx1"/>
              </a:solidFill>
            </a:endParaRPr>
          </a:p>
        </p:txBody>
      </p:sp>
      <p:sp>
        <p:nvSpPr>
          <p:cNvPr id="58" name="四角形: 角を丸くする 57">
            <a:extLst>
              <a:ext uri="{FF2B5EF4-FFF2-40B4-BE49-F238E27FC236}">
                <a16:creationId xmlns:a16="http://schemas.microsoft.com/office/drawing/2014/main" id="{5EFAA38F-CD83-4717-A207-EDCDAEBA7FD6}"/>
              </a:ext>
            </a:extLst>
          </p:cNvPr>
          <p:cNvSpPr/>
          <p:nvPr/>
        </p:nvSpPr>
        <p:spPr>
          <a:xfrm>
            <a:off x="2370694" y="6069698"/>
            <a:ext cx="3285581" cy="2438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a:solidFill>
                  <a:schemeClr val="tx1"/>
                </a:solidFill>
              </a:rPr>
              <a:t>新規登録成功で登録したメールアドレスに送信</a:t>
            </a:r>
            <a:endParaRPr kumimoji="1" lang="ja-JP" altLang="en-US" sz="900" dirty="0">
              <a:solidFill>
                <a:schemeClr val="tx1"/>
              </a:solidFill>
            </a:endParaRPr>
          </a:p>
        </p:txBody>
      </p:sp>
      <p:sp>
        <p:nvSpPr>
          <p:cNvPr id="59" name="四角形: 角を丸くする 58">
            <a:extLst>
              <a:ext uri="{FF2B5EF4-FFF2-40B4-BE49-F238E27FC236}">
                <a16:creationId xmlns:a16="http://schemas.microsoft.com/office/drawing/2014/main" id="{2037D4E2-2087-48CD-B7CC-40D93976FCE1}"/>
              </a:ext>
            </a:extLst>
          </p:cNvPr>
          <p:cNvSpPr/>
          <p:nvPr/>
        </p:nvSpPr>
        <p:spPr>
          <a:xfrm>
            <a:off x="3895735" y="6537504"/>
            <a:ext cx="1970228" cy="2438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a:solidFill>
                  <a:schemeClr val="tx1"/>
                </a:solidFill>
              </a:rPr>
              <a:t>新規登録失敗時は機能概要</a:t>
            </a:r>
            <a:endParaRPr kumimoji="1" lang="ja-JP" altLang="en-US" sz="900" dirty="0">
              <a:solidFill>
                <a:schemeClr val="tx1"/>
              </a:solidFill>
            </a:endParaRPr>
          </a:p>
        </p:txBody>
      </p:sp>
    </p:spTree>
    <p:extLst>
      <p:ext uri="{BB962C8B-B14F-4D97-AF65-F5344CB8AC3E}">
        <p14:creationId xmlns:p14="http://schemas.microsoft.com/office/powerpoint/2010/main" val="2158632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C0752D-5C33-4091-8912-B229C12AC81A}"/>
              </a:ext>
            </a:extLst>
          </p:cNvPr>
          <p:cNvSpPr>
            <a:spLocks noGrp="1"/>
          </p:cNvSpPr>
          <p:nvPr>
            <p:ph type="title"/>
          </p:nvPr>
        </p:nvSpPr>
        <p:spPr/>
        <p:txBody>
          <a:bodyPr/>
          <a:lstStyle/>
          <a:p>
            <a:r>
              <a:rPr kumimoji="1" lang="ja-JP" altLang="en-US" dirty="0"/>
              <a:t>３</a:t>
            </a:r>
            <a:r>
              <a:rPr kumimoji="1" lang="en-US" altLang="ja-JP" dirty="0"/>
              <a:t>.</a:t>
            </a:r>
            <a:r>
              <a:rPr kumimoji="1" lang="ja-JP" altLang="en-US" dirty="0"/>
              <a:t>３</a:t>
            </a:r>
            <a:r>
              <a:rPr kumimoji="1" lang="en-US" altLang="ja-JP" dirty="0"/>
              <a:t>.</a:t>
            </a:r>
            <a:r>
              <a:rPr kumimoji="1" lang="ja-JP" altLang="en-US" dirty="0"/>
              <a:t>画面遷移図</a:t>
            </a:r>
            <a:r>
              <a:rPr kumimoji="1" lang="en-US" altLang="ja-JP" dirty="0"/>
              <a:t>-</a:t>
            </a:r>
            <a:r>
              <a:rPr kumimoji="1" lang="ja-JP" altLang="en-US" dirty="0"/>
              <a:t>パスワード変更</a:t>
            </a:r>
            <a:r>
              <a:rPr kumimoji="1" lang="en-US" altLang="ja-JP" dirty="0"/>
              <a:t>-</a:t>
            </a:r>
            <a:endParaRPr kumimoji="1" lang="ja-JP" altLang="en-US" dirty="0"/>
          </a:p>
        </p:txBody>
      </p:sp>
      <p:pic>
        <p:nvPicPr>
          <p:cNvPr id="5" name="コンテンツ プレースホルダー 4">
            <a:extLst>
              <a:ext uri="{FF2B5EF4-FFF2-40B4-BE49-F238E27FC236}">
                <a16:creationId xmlns:a16="http://schemas.microsoft.com/office/drawing/2014/main" id="{15FF411D-C90E-4A05-92B5-25433367EBC8}"/>
              </a:ext>
            </a:extLst>
          </p:cNvPr>
          <p:cNvPicPr>
            <a:picLocks noGrp="1" noChangeAspect="1"/>
          </p:cNvPicPr>
          <p:nvPr>
            <p:ph idx="1"/>
          </p:nvPr>
        </p:nvPicPr>
        <p:blipFill>
          <a:blip r:embed="rId3"/>
          <a:stretch>
            <a:fillRect/>
          </a:stretch>
        </p:blipFill>
        <p:spPr>
          <a:xfrm>
            <a:off x="1546721" y="1921489"/>
            <a:ext cx="1743588" cy="1603375"/>
          </a:xfrm>
        </p:spPr>
      </p:pic>
      <p:pic>
        <p:nvPicPr>
          <p:cNvPr id="7" name="図 6">
            <a:extLst>
              <a:ext uri="{FF2B5EF4-FFF2-40B4-BE49-F238E27FC236}">
                <a16:creationId xmlns:a16="http://schemas.microsoft.com/office/drawing/2014/main" id="{E2196B1F-6AD0-4723-A18F-92A6C2DF199C}"/>
              </a:ext>
            </a:extLst>
          </p:cNvPr>
          <p:cNvPicPr>
            <a:picLocks noChangeAspect="1"/>
          </p:cNvPicPr>
          <p:nvPr/>
        </p:nvPicPr>
        <p:blipFill>
          <a:blip r:embed="rId4"/>
          <a:stretch>
            <a:fillRect/>
          </a:stretch>
        </p:blipFill>
        <p:spPr>
          <a:xfrm>
            <a:off x="4396898" y="1921489"/>
            <a:ext cx="1743588" cy="1603375"/>
          </a:xfrm>
          <a:prstGeom prst="rect">
            <a:avLst/>
          </a:prstGeom>
        </p:spPr>
      </p:pic>
      <p:pic>
        <p:nvPicPr>
          <p:cNvPr id="9" name="図 8">
            <a:extLst>
              <a:ext uri="{FF2B5EF4-FFF2-40B4-BE49-F238E27FC236}">
                <a16:creationId xmlns:a16="http://schemas.microsoft.com/office/drawing/2014/main" id="{94ABC99E-666D-4B85-A7ED-9D43AFED5EFD}"/>
              </a:ext>
            </a:extLst>
          </p:cNvPr>
          <p:cNvPicPr>
            <a:picLocks noChangeAspect="1"/>
          </p:cNvPicPr>
          <p:nvPr/>
        </p:nvPicPr>
        <p:blipFill>
          <a:blip r:embed="rId5"/>
          <a:stretch>
            <a:fillRect/>
          </a:stretch>
        </p:blipFill>
        <p:spPr>
          <a:xfrm>
            <a:off x="7525734" y="1921489"/>
            <a:ext cx="1743588" cy="1603375"/>
          </a:xfrm>
          <a:prstGeom prst="rect">
            <a:avLst/>
          </a:prstGeom>
        </p:spPr>
      </p:pic>
      <p:pic>
        <p:nvPicPr>
          <p:cNvPr id="11" name="図 10">
            <a:extLst>
              <a:ext uri="{FF2B5EF4-FFF2-40B4-BE49-F238E27FC236}">
                <a16:creationId xmlns:a16="http://schemas.microsoft.com/office/drawing/2014/main" id="{A6D62C19-3C13-4499-9301-C883849D7CC3}"/>
              </a:ext>
            </a:extLst>
          </p:cNvPr>
          <p:cNvPicPr>
            <a:picLocks noChangeAspect="1"/>
          </p:cNvPicPr>
          <p:nvPr/>
        </p:nvPicPr>
        <p:blipFill>
          <a:blip r:embed="rId6"/>
          <a:stretch>
            <a:fillRect/>
          </a:stretch>
        </p:blipFill>
        <p:spPr>
          <a:xfrm>
            <a:off x="1546721" y="4265764"/>
            <a:ext cx="1743589" cy="1603376"/>
          </a:xfrm>
          <a:prstGeom prst="rect">
            <a:avLst/>
          </a:prstGeom>
        </p:spPr>
      </p:pic>
      <p:pic>
        <p:nvPicPr>
          <p:cNvPr id="13" name="図 12">
            <a:extLst>
              <a:ext uri="{FF2B5EF4-FFF2-40B4-BE49-F238E27FC236}">
                <a16:creationId xmlns:a16="http://schemas.microsoft.com/office/drawing/2014/main" id="{A9FF8274-285D-4D65-9D03-EC2705A3A4BB}"/>
              </a:ext>
            </a:extLst>
          </p:cNvPr>
          <p:cNvPicPr>
            <a:picLocks noChangeAspect="1"/>
          </p:cNvPicPr>
          <p:nvPr/>
        </p:nvPicPr>
        <p:blipFill rotWithShape="1">
          <a:blip r:embed="rId7"/>
          <a:srcRect r="27063" b="23181"/>
          <a:stretch/>
        </p:blipFill>
        <p:spPr>
          <a:xfrm>
            <a:off x="4799335" y="4265764"/>
            <a:ext cx="3095207" cy="1603375"/>
          </a:xfrm>
          <a:prstGeom prst="rect">
            <a:avLst/>
          </a:prstGeom>
        </p:spPr>
      </p:pic>
      <p:cxnSp>
        <p:nvCxnSpPr>
          <p:cNvPr id="15" name="コネクタ: カギ線 14">
            <a:extLst>
              <a:ext uri="{FF2B5EF4-FFF2-40B4-BE49-F238E27FC236}">
                <a16:creationId xmlns:a16="http://schemas.microsoft.com/office/drawing/2014/main" id="{1CFCC119-331C-4AF0-9F00-BC983E541CED}"/>
              </a:ext>
            </a:extLst>
          </p:cNvPr>
          <p:cNvCxnSpPr>
            <a:cxnSpLocks/>
            <a:stCxn id="9" idx="3"/>
            <a:endCxn id="11" idx="0"/>
          </p:cNvCxnSpPr>
          <p:nvPr/>
        </p:nvCxnSpPr>
        <p:spPr>
          <a:xfrm flipH="1">
            <a:off x="2418516" y="2723177"/>
            <a:ext cx="6850806" cy="1542587"/>
          </a:xfrm>
          <a:prstGeom prst="bentConnector4">
            <a:avLst>
              <a:gd name="adj1" fmla="val -3337"/>
              <a:gd name="adj2" fmla="val 7598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0D11946-D479-45FF-8ACC-77322D23E45D}"/>
              </a:ext>
            </a:extLst>
          </p:cNvPr>
          <p:cNvCxnSpPr>
            <a:cxnSpLocks/>
            <a:stCxn id="5" idx="3"/>
            <a:endCxn id="7" idx="1"/>
          </p:cNvCxnSpPr>
          <p:nvPr/>
        </p:nvCxnSpPr>
        <p:spPr>
          <a:xfrm>
            <a:off x="3290309" y="2723177"/>
            <a:ext cx="11065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C129704-3331-4A9B-B960-DC8C990BEE9A}"/>
              </a:ext>
            </a:extLst>
          </p:cNvPr>
          <p:cNvCxnSpPr>
            <a:cxnSpLocks/>
            <a:stCxn id="7" idx="3"/>
            <a:endCxn id="9" idx="1"/>
          </p:cNvCxnSpPr>
          <p:nvPr/>
        </p:nvCxnSpPr>
        <p:spPr>
          <a:xfrm>
            <a:off x="6140486" y="2723177"/>
            <a:ext cx="13852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B4CE68D-D0BC-462D-90FC-33FF7AD22FBA}"/>
              </a:ext>
            </a:extLst>
          </p:cNvPr>
          <p:cNvCxnSpPr>
            <a:cxnSpLocks/>
            <a:stCxn id="11" idx="3"/>
            <a:endCxn id="13" idx="1"/>
          </p:cNvCxnSpPr>
          <p:nvPr/>
        </p:nvCxnSpPr>
        <p:spPr>
          <a:xfrm>
            <a:off x="3290310" y="5067452"/>
            <a:ext cx="15090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四角形: 角を丸くする 26">
            <a:extLst>
              <a:ext uri="{FF2B5EF4-FFF2-40B4-BE49-F238E27FC236}">
                <a16:creationId xmlns:a16="http://schemas.microsoft.com/office/drawing/2014/main" id="{0E1C1BEB-4CE9-47A6-9375-CA91FE1A4102}"/>
              </a:ext>
            </a:extLst>
          </p:cNvPr>
          <p:cNvSpPr/>
          <p:nvPr/>
        </p:nvSpPr>
        <p:spPr>
          <a:xfrm>
            <a:off x="3873691" y="6249001"/>
            <a:ext cx="1970228" cy="2438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a:solidFill>
                  <a:schemeClr val="tx1"/>
                </a:solidFill>
              </a:rPr>
              <a:t>パスワード変更失敗時は機能概要</a:t>
            </a:r>
            <a:endParaRPr kumimoji="1" lang="ja-JP" altLang="en-US" sz="900" dirty="0">
              <a:solidFill>
                <a:schemeClr val="tx1"/>
              </a:solidFill>
            </a:endParaRPr>
          </a:p>
        </p:txBody>
      </p:sp>
      <p:sp>
        <p:nvSpPr>
          <p:cNvPr id="29" name="四角形: 角を丸くする 28">
            <a:extLst>
              <a:ext uri="{FF2B5EF4-FFF2-40B4-BE49-F238E27FC236}">
                <a16:creationId xmlns:a16="http://schemas.microsoft.com/office/drawing/2014/main" id="{AE605653-1342-4100-AB45-FF4407B36DB6}"/>
              </a:ext>
            </a:extLst>
          </p:cNvPr>
          <p:cNvSpPr/>
          <p:nvPr/>
        </p:nvSpPr>
        <p:spPr>
          <a:xfrm>
            <a:off x="894564" y="3397754"/>
            <a:ext cx="2711278" cy="2512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未ログインでメニューからパスワード変更押下</a:t>
            </a:r>
          </a:p>
        </p:txBody>
      </p:sp>
      <p:sp>
        <p:nvSpPr>
          <p:cNvPr id="30" name="四角形: 角を丸くする 29">
            <a:extLst>
              <a:ext uri="{FF2B5EF4-FFF2-40B4-BE49-F238E27FC236}">
                <a16:creationId xmlns:a16="http://schemas.microsoft.com/office/drawing/2014/main" id="{1B09FA2D-4128-40BF-A26F-8AA4855ADBE1}"/>
              </a:ext>
            </a:extLst>
          </p:cNvPr>
          <p:cNvSpPr/>
          <p:nvPr/>
        </p:nvSpPr>
        <p:spPr>
          <a:xfrm>
            <a:off x="6833110" y="1849351"/>
            <a:ext cx="3138898" cy="2658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現パスワードと新パスワードを入力して新規登録押下</a:t>
            </a:r>
          </a:p>
        </p:txBody>
      </p:sp>
      <p:sp>
        <p:nvSpPr>
          <p:cNvPr id="31" name="四角形: 角を丸くする 30">
            <a:extLst>
              <a:ext uri="{FF2B5EF4-FFF2-40B4-BE49-F238E27FC236}">
                <a16:creationId xmlns:a16="http://schemas.microsoft.com/office/drawing/2014/main" id="{626C0E3E-8A69-4EA4-929C-1D30E82A8072}"/>
              </a:ext>
            </a:extLst>
          </p:cNvPr>
          <p:cNvSpPr/>
          <p:nvPr/>
        </p:nvSpPr>
        <p:spPr>
          <a:xfrm>
            <a:off x="739414" y="5693259"/>
            <a:ext cx="3285581" cy="2438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a:solidFill>
                  <a:schemeClr val="tx1"/>
                </a:solidFill>
              </a:rPr>
              <a:t>パスワード変更成功で登録したメールアドレスに送信</a:t>
            </a:r>
            <a:endParaRPr kumimoji="1" lang="ja-JP" altLang="en-US" sz="900" dirty="0">
              <a:solidFill>
                <a:schemeClr val="tx1"/>
              </a:solidFill>
            </a:endParaRPr>
          </a:p>
        </p:txBody>
      </p:sp>
      <p:sp>
        <p:nvSpPr>
          <p:cNvPr id="32" name="四角形: 角を丸くする 31">
            <a:extLst>
              <a:ext uri="{FF2B5EF4-FFF2-40B4-BE49-F238E27FC236}">
                <a16:creationId xmlns:a16="http://schemas.microsoft.com/office/drawing/2014/main" id="{18245AA7-845E-458B-B9FF-6411DE4D42A4}"/>
              </a:ext>
            </a:extLst>
          </p:cNvPr>
          <p:cNvSpPr/>
          <p:nvPr/>
        </p:nvSpPr>
        <p:spPr>
          <a:xfrm>
            <a:off x="6524216" y="5869139"/>
            <a:ext cx="3285581" cy="2438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登録した</a:t>
            </a:r>
            <a:r>
              <a:rPr lang="ja-JP" altLang="en-US" sz="900" dirty="0">
                <a:solidFill>
                  <a:schemeClr val="tx1"/>
                </a:solidFill>
              </a:rPr>
              <a:t>メールアドレスに新パスワードを通知</a:t>
            </a:r>
            <a:endParaRPr kumimoji="1" lang="ja-JP" altLang="en-US" sz="900" dirty="0">
              <a:solidFill>
                <a:schemeClr val="tx1"/>
              </a:solidFill>
            </a:endParaRPr>
          </a:p>
        </p:txBody>
      </p:sp>
    </p:spTree>
    <p:extLst>
      <p:ext uri="{BB962C8B-B14F-4D97-AF65-F5344CB8AC3E}">
        <p14:creationId xmlns:p14="http://schemas.microsoft.com/office/powerpoint/2010/main" val="3036166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DE83B9-A0B8-4CAA-B894-EC8054849D6D}"/>
              </a:ext>
            </a:extLst>
          </p:cNvPr>
          <p:cNvSpPr>
            <a:spLocks noGrp="1"/>
          </p:cNvSpPr>
          <p:nvPr>
            <p:ph type="title"/>
          </p:nvPr>
        </p:nvSpPr>
        <p:spPr/>
        <p:txBody>
          <a:bodyPr/>
          <a:lstStyle/>
          <a:p>
            <a:r>
              <a:rPr kumimoji="1" lang="ja-JP" altLang="en-US" dirty="0"/>
              <a:t>３</a:t>
            </a:r>
            <a:r>
              <a:rPr kumimoji="1" lang="en-US" altLang="ja-JP" dirty="0"/>
              <a:t>.</a:t>
            </a:r>
            <a:r>
              <a:rPr kumimoji="1" lang="ja-JP" altLang="en-US" dirty="0"/>
              <a:t>４</a:t>
            </a:r>
            <a:r>
              <a:rPr kumimoji="1" lang="en-US" altLang="ja-JP" dirty="0"/>
              <a:t>.</a:t>
            </a:r>
            <a:r>
              <a:rPr kumimoji="1" lang="ja-JP" altLang="en-US" dirty="0"/>
              <a:t>画面遷移図</a:t>
            </a:r>
            <a:r>
              <a:rPr kumimoji="1" lang="en-US" altLang="ja-JP" dirty="0"/>
              <a:t>-</a:t>
            </a:r>
            <a:r>
              <a:rPr kumimoji="1" lang="ja-JP" altLang="en-US" dirty="0"/>
              <a:t>利用者情報変更</a:t>
            </a:r>
            <a:r>
              <a:rPr kumimoji="1" lang="en-US" altLang="ja-JP" dirty="0"/>
              <a:t>-</a:t>
            </a:r>
            <a:endParaRPr kumimoji="1" lang="ja-JP" altLang="en-US" dirty="0"/>
          </a:p>
        </p:txBody>
      </p:sp>
      <p:pic>
        <p:nvPicPr>
          <p:cNvPr id="5" name="コンテンツ プレースホルダー 4">
            <a:extLst>
              <a:ext uri="{FF2B5EF4-FFF2-40B4-BE49-F238E27FC236}">
                <a16:creationId xmlns:a16="http://schemas.microsoft.com/office/drawing/2014/main" id="{FD6BB0AF-0979-4316-BDCB-537649B2110D}"/>
              </a:ext>
            </a:extLst>
          </p:cNvPr>
          <p:cNvPicPr>
            <a:picLocks noGrp="1" noChangeAspect="1"/>
          </p:cNvPicPr>
          <p:nvPr>
            <p:ph idx="1"/>
          </p:nvPr>
        </p:nvPicPr>
        <p:blipFill>
          <a:blip r:embed="rId3"/>
          <a:stretch>
            <a:fillRect/>
          </a:stretch>
        </p:blipFill>
        <p:spPr>
          <a:xfrm>
            <a:off x="2806002" y="1543786"/>
            <a:ext cx="2404933" cy="2211537"/>
          </a:xfrm>
        </p:spPr>
      </p:pic>
      <p:pic>
        <p:nvPicPr>
          <p:cNvPr id="9" name="図 8">
            <a:extLst>
              <a:ext uri="{FF2B5EF4-FFF2-40B4-BE49-F238E27FC236}">
                <a16:creationId xmlns:a16="http://schemas.microsoft.com/office/drawing/2014/main" id="{07A9424A-1F33-4818-9AA9-AEA8D440B2DE}"/>
              </a:ext>
            </a:extLst>
          </p:cNvPr>
          <p:cNvPicPr>
            <a:picLocks noChangeAspect="1"/>
          </p:cNvPicPr>
          <p:nvPr/>
        </p:nvPicPr>
        <p:blipFill>
          <a:blip r:embed="rId4"/>
          <a:stretch>
            <a:fillRect/>
          </a:stretch>
        </p:blipFill>
        <p:spPr>
          <a:xfrm>
            <a:off x="5912593" y="1543786"/>
            <a:ext cx="2404932" cy="2211537"/>
          </a:xfrm>
          <a:prstGeom prst="rect">
            <a:avLst/>
          </a:prstGeom>
        </p:spPr>
      </p:pic>
      <p:pic>
        <p:nvPicPr>
          <p:cNvPr id="11" name="図 10">
            <a:extLst>
              <a:ext uri="{FF2B5EF4-FFF2-40B4-BE49-F238E27FC236}">
                <a16:creationId xmlns:a16="http://schemas.microsoft.com/office/drawing/2014/main" id="{4CB0D89E-DCA1-4050-8B27-43EE0676D956}"/>
              </a:ext>
            </a:extLst>
          </p:cNvPr>
          <p:cNvPicPr>
            <a:picLocks noChangeAspect="1"/>
          </p:cNvPicPr>
          <p:nvPr/>
        </p:nvPicPr>
        <p:blipFill>
          <a:blip r:embed="rId5"/>
          <a:stretch>
            <a:fillRect/>
          </a:stretch>
        </p:blipFill>
        <p:spPr>
          <a:xfrm>
            <a:off x="2806003" y="4291210"/>
            <a:ext cx="2404932" cy="2211536"/>
          </a:xfrm>
          <a:prstGeom prst="rect">
            <a:avLst/>
          </a:prstGeom>
        </p:spPr>
      </p:pic>
      <p:pic>
        <p:nvPicPr>
          <p:cNvPr id="12" name="コンテンツ プレースホルダー 4">
            <a:extLst>
              <a:ext uri="{FF2B5EF4-FFF2-40B4-BE49-F238E27FC236}">
                <a16:creationId xmlns:a16="http://schemas.microsoft.com/office/drawing/2014/main" id="{D465E124-0785-43B8-90C7-F060A03FCBEE}"/>
              </a:ext>
            </a:extLst>
          </p:cNvPr>
          <p:cNvPicPr>
            <a:picLocks noChangeAspect="1"/>
          </p:cNvPicPr>
          <p:nvPr/>
        </p:nvPicPr>
        <p:blipFill>
          <a:blip r:embed="rId3"/>
          <a:stretch>
            <a:fillRect/>
          </a:stretch>
        </p:blipFill>
        <p:spPr>
          <a:xfrm>
            <a:off x="8777645" y="4291210"/>
            <a:ext cx="2404933" cy="2211537"/>
          </a:xfrm>
          <a:prstGeom prst="rect">
            <a:avLst/>
          </a:prstGeom>
        </p:spPr>
      </p:pic>
      <p:cxnSp>
        <p:nvCxnSpPr>
          <p:cNvPr id="13" name="コネクタ: カギ線 12">
            <a:extLst>
              <a:ext uri="{FF2B5EF4-FFF2-40B4-BE49-F238E27FC236}">
                <a16:creationId xmlns:a16="http://schemas.microsoft.com/office/drawing/2014/main" id="{3EE023F4-1779-4924-8921-0F6697BB9777}"/>
              </a:ext>
            </a:extLst>
          </p:cNvPr>
          <p:cNvCxnSpPr>
            <a:cxnSpLocks/>
            <a:stCxn id="9" idx="3"/>
            <a:endCxn id="11" idx="0"/>
          </p:cNvCxnSpPr>
          <p:nvPr/>
        </p:nvCxnSpPr>
        <p:spPr>
          <a:xfrm flipH="1">
            <a:off x="4008469" y="2649555"/>
            <a:ext cx="4309056" cy="1641655"/>
          </a:xfrm>
          <a:prstGeom prst="bentConnector4">
            <a:avLst>
              <a:gd name="adj1" fmla="val -5305"/>
              <a:gd name="adj2" fmla="val 83678"/>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DA7FC37B-36F0-4F18-91F0-6BEA02280DC1}"/>
              </a:ext>
            </a:extLst>
          </p:cNvPr>
          <p:cNvCxnSpPr>
            <a:cxnSpLocks/>
            <a:stCxn id="5" idx="3"/>
            <a:endCxn id="9" idx="1"/>
          </p:cNvCxnSpPr>
          <p:nvPr/>
        </p:nvCxnSpPr>
        <p:spPr>
          <a:xfrm>
            <a:off x="5210935" y="2649555"/>
            <a:ext cx="70165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0E63F566-0C5E-4147-9E23-4918A4816273}"/>
              </a:ext>
            </a:extLst>
          </p:cNvPr>
          <p:cNvCxnSpPr>
            <a:cxnSpLocks/>
            <a:stCxn id="11" idx="3"/>
            <a:endCxn id="27" idx="1"/>
          </p:cNvCxnSpPr>
          <p:nvPr/>
        </p:nvCxnSpPr>
        <p:spPr>
          <a:xfrm>
            <a:off x="5210935" y="5396978"/>
            <a:ext cx="56766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四角形: 角を丸くする 21">
            <a:extLst>
              <a:ext uri="{FF2B5EF4-FFF2-40B4-BE49-F238E27FC236}">
                <a16:creationId xmlns:a16="http://schemas.microsoft.com/office/drawing/2014/main" id="{CD906707-D5C5-4430-AF71-8AF1831C88E6}"/>
              </a:ext>
            </a:extLst>
          </p:cNvPr>
          <p:cNvSpPr/>
          <p:nvPr/>
        </p:nvSpPr>
        <p:spPr>
          <a:xfrm>
            <a:off x="1834842" y="1543786"/>
            <a:ext cx="2866553" cy="2253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ログイン状態でメニューからユーザー情報変更押下</a:t>
            </a:r>
          </a:p>
        </p:txBody>
      </p:sp>
      <p:sp>
        <p:nvSpPr>
          <p:cNvPr id="23" name="四角形: 角を丸くする 22">
            <a:extLst>
              <a:ext uri="{FF2B5EF4-FFF2-40B4-BE49-F238E27FC236}">
                <a16:creationId xmlns:a16="http://schemas.microsoft.com/office/drawing/2014/main" id="{0C54D65A-300E-41FB-8A17-20DD0175BDDF}"/>
              </a:ext>
            </a:extLst>
          </p:cNvPr>
          <p:cNvSpPr/>
          <p:nvPr/>
        </p:nvSpPr>
        <p:spPr>
          <a:xfrm>
            <a:off x="6446386" y="1525916"/>
            <a:ext cx="2572797" cy="22534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現ユーザー名とメールアドレスが表示</a:t>
            </a:r>
            <a:endParaRPr kumimoji="1" lang="en-US" altLang="ja-JP" sz="900" dirty="0">
              <a:solidFill>
                <a:schemeClr val="tx1"/>
              </a:solidFill>
            </a:endParaRPr>
          </a:p>
        </p:txBody>
      </p:sp>
      <p:sp>
        <p:nvSpPr>
          <p:cNvPr id="24" name="四角形: 角を丸くする 23">
            <a:extLst>
              <a:ext uri="{FF2B5EF4-FFF2-40B4-BE49-F238E27FC236}">
                <a16:creationId xmlns:a16="http://schemas.microsoft.com/office/drawing/2014/main" id="{F5EE69A9-C144-456D-B367-84C5BDB4E6CF}"/>
              </a:ext>
            </a:extLst>
          </p:cNvPr>
          <p:cNvSpPr/>
          <p:nvPr/>
        </p:nvSpPr>
        <p:spPr>
          <a:xfrm>
            <a:off x="1826832" y="4291211"/>
            <a:ext cx="2404933" cy="2253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a:solidFill>
                  <a:schemeClr val="tx1"/>
                </a:solidFill>
              </a:rPr>
              <a:t>変更したい値を入力して変更押下</a:t>
            </a:r>
            <a:endParaRPr kumimoji="1" lang="ja-JP" altLang="en-US" sz="900" dirty="0">
              <a:solidFill>
                <a:schemeClr val="tx1"/>
              </a:solidFill>
            </a:endParaRPr>
          </a:p>
        </p:txBody>
      </p:sp>
      <p:pic>
        <p:nvPicPr>
          <p:cNvPr id="27" name="図 26">
            <a:extLst>
              <a:ext uri="{FF2B5EF4-FFF2-40B4-BE49-F238E27FC236}">
                <a16:creationId xmlns:a16="http://schemas.microsoft.com/office/drawing/2014/main" id="{D5256AB8-AB88-4A20-B6AD-6637B3A791F1}"/>
              </a:ext>
            </a:extLst>
          </p:cNvPr>
          <p:cNvPicPr>
            <a:picLocks noChangeAspect="1"/>
          </p:cNvPicPr>
          <p:nvPr/>
        </p:nvPicPr>
        <p:blipFill>
          <a:blip r:embed="rId6"/>
          <a:stretch>
            <a:fillRect/>
          </a:stretch>
        </p:blipFill>
        <p:spPr>
          <a:xfrm>
            <a:off x="5778601" y="4291211"/>
            <a:ext cx="2404932" cy="2211536"/>
          </a:xfrm>
          <a:prstGeom prst="rect">
            <a:avLst/>
          </a:prstGeom>
        </p:spPr>
      </p:pic>
      <p:cxnSp>
        <p:nvCxnSpPr>
          <p:cNvPr id="31" name="直線矢印コネクタ 30">
            <a:extLst>
              <a:ext uri="{FF2B5EF4-FFF2-40B4-BE49-F238E27FC236}">
                <a16:creationId xmlns:a16="http://schemas.microsoft.com/office/drawing/2014/main" id="{171998E9-B8D0-41F3-94F6-1389724E6F0C}"/>
              </a:ext>
            </a:extLst>
          </p:cNvPr>
          <p:cNvCxnSpPr>
            <a:cxnSpLocks/>
            <a:stCxn id="27" idx="3"/>
            <a:endCxn id="12" idx="1"/>
          </p:cNvCxnSpPr>
          <p:nvPr/>
        </p:nvCxnSpPr>
        <p:spPr>
          <a:xfrm>
            <a:off x="8183533" y="5396979"/>
            <a:ext cx="5941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四角形: 角を丸くする 24">
            <a:extLst>
              <a:ext uri="{FF2B5EF4-FFF2-40B4-BE49-F238E27FC236}">
                <a16:creationId xmlns:a16="http://schemas.microsoft.com/office/drawing/2014/main" id="{3675DD39-D3D6-4CE3-8195-788277B24017}"/>
              </a:ext>
            </a:extLst>
          </p:cNvPr>
          <p:cNvSpPr/>
          <p:nvPr/>
        </p:nvSpPr>
        <p:spPr>
          <a:xfrm>
            <a:off x="8609781" y="4070805"/>
            <a:ext cx="2572797" cy="22534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値が変更された状態でログイン状態に戻る</a:t>
            </a:r>
            <a:endParaRPr kumimoji="1" lang="en-US" altLang="ja-JP" sz="900" dirty="0">
              <a:solidFill>
                <a:schemeClr val="tx1"/>
              </a:solidFill>
            </a:endParaRPr>
          </a:p>
        </p:txBody>
      </p:sp>
      <p:sp>
        <p:nvSpPr>
          <p:cNvPr id="37" name="四角形: 角を丸くする 36">
            <a:extLst>
              <a:ext uri="{FF2B5EF4-FFF2-40B4-BE49-F238E27FC236}">
                <a16:creationId xmlns:a16="http://schemas.microsoft.com/office/drawing/2014/main" id="{246C1DB8-DC6E-421B-AD4B-A0D4B902D623}"/>
              </a:ext>
            </a:extLst>
          </p:cNvPr>
          <p:cNvSpPr/>
          <p:nvPr/>
        </p:nvSpPr>
        <p:spPr>
          <a:xfrm>
            <a:off x="4351983" y="6589491"/>
            <a:ext cx="2285569" cy="2438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a:solidFill>
                  <a:schemeClr val="tx1"/>
                </a:solidFill>
              </a:rPr>
              <a:t>ユーザー情報変更失敗時は機能概要</a:t>
            </a:r>
            <a:endParaRPr kumimoji="1" lang="ja-JP" altLang="en-US" sz="900" dirty="0">
              <a:solidFill>
                <a:schemeClr val="tx1"/>
              </a:solidFill>
            </a:endParaRPr>
          </a:p>
        </p:txBody>
      </p:sp>
    </p:spTree>
    <p:extLst>
      <p:ext uri="{BB962C8B-B14F-4D97-AF65-F5344CB8AC3E}">
        <p14:creationId xmlns:p14="http://schemas.microsoft.com/office/powerpoint/2010/main" val="339063808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4567</TotalTime>
  <Words>4138</Words>
  <Application>Microsoft Office PowerPoint</Application>
  <PresentationFormat>ワイド画面</PresentationFormat>
  <Paragraphs>670</Paragraphs>
  <Slides>46</Slides>
  <Notes>9</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46</vt:i4>
      </vt:variant>
    </vt:vector>
  </HeadingPairs>
  <TitlesOfParts>
    <vt:vector size="50" baseType="lpstr">
      <vt:lpstr>游ゴシック</vt:lpstr>
      <vt:lpstr>游ゴシック Light</vt:lpstr>
      <vt:lpstr>Arial</vt:lpstr>
      <vt:lpstr>Office テーマ</vt:lpstr>
      <vt:lpstr>りざべま -Reservation Map-</vt:lpstr>
      <vt:lpstr>更新履歴</vt:lpstr>
      <vt:lpstr>０.目次</vt:lpstr>
      <vt:lpstr>１.概要</vt:lpstr>
      <vt:lpstr>２.システム鳥観図</vt:lpstr>
      <vt:lpstr>３.１.画面遷移図-利用者ログイン-</vt:lpstr>
      <vt:lpstr>３.２.画面遷移図-利用者情報新規登録-</vt:lpstr>
      <vt:lpstr>３.３.画面遷移図-パスワード変更-</vt:lpstr>
      <vt:lpstr>３.４.画面遷移図-利用者情報変更-</vt:lpstr>
      <vt:lpstr>３.５.画面遷移図-利用者ログアウト-</vt:lpstr>
      <vt:lpstr>３.６.画面遷移図-地図上店舗表示-</vt:lpstr>
      <vt:lpstr>３.７.画面遷移図-条件メール送信-</vt:lpstr>
      <vt:lpstr>３.８.画面遷移図-条件メール返信-</vt:lpstr>
      <vt:lpstr>３.９.画面遷移図-予約確定メール送信-</vt:lpstr>
      <vt:lpstr>３.１０.画面遷移図-店舗ログイン-</vt:lpstr>
      <vt:lpstr>３.１１.画面遷移図-店舗情報新規登録-</vt:lpstr>
      <vt:lpstr>３.１２.画面遷移図-店舗情報更新-</vt:lpstr>
      <vt:lpstr>３.１３.画面遷移図-店舗情報削除-</vt:lpstr>
      <vt:lpstr>４.１.機能概要-利用者ログイン-</vt:lpstr>
      <vt:lpstr>４.２.機能概要-利用者情報新規登録-</vt:lpstr>
      <vt:lpstr>４.３.機能概要-パスワード変更-</vt:lpstr>
      <vt:lpstr>４.４.機能概要-利用者情報変更-</vt:lpstr>
      <vt:lpstr>４.５.機能概要-利用者ログアウト-</vt:lpstr>
      <vt:lpstr>４.６.機能概要-地図上店舗表示-</vt:lpstr>
      <vt:lpstr>４.７.機能概要-条件メール送信-</vt:lpstr>
      <vt:lpstr>４.８.機能概要-条件メール返信-</vt:lpstr>
      <vt:lpstr>４.９.機能概要-予約確定メール送信-</vt:lpstr>
      <vt:lpstr>４.１０.機能概要-店舗ログイン-</vt:lpstr>
      <vt:lpstr>４.１１.機能概要-店舗情報新規登録-</vt:lpstr>
      <vt:lpstr>４.１２.機能概要-店舗情報更新-</vt:lpstr>
      <vt:lpstr>４.１３.機能概要-店舗情報削除-</vt:lpstr>
      <vt:lpstr>５.開発環境全体像</vt:lpstr>
      <vt:lpstr>６.システム全体像</vt:lpstr>
      <vt:lpstr>７.１.非機能要件-可用性-</vt:lpstr>
      <vt:lpstr>７.２.非機能要件-性能・拡張性-</vt:lpstr>
      <vt:lpstr>７.３.非機能要件-運用・保守性-</vt:lpstr>
      <vt:lpstr>７.４.非機能要件-移行性-</vt:lpstr>
      <vt:lpstr>７.５.非機能要件-セキュリティ-</vt:lpstr>
      <vt:lpstr>７.６.非機能要件-環境-</vt:lpstr>
      <vt:lpstr>８.１.課題-フロントエンド-</vt:lpstr>
      <vt:lpstr>８.２.課題-サーバーサイド-</vt:lpstr>
      <vt:lpstr>８.３.課題-通知仕様-</vt:lpstr>
      <vt:lpstr>８.４.課題-営業側面-</vt:lpstr>
      <vt:lpstr>９.参考-使用外部API-</vt:lpstr>
      <vt:lpstr>１０.１.デモ機-概要-</vt:lpstr>
      <vt:lpstr>１０.２.デモ機-残課題-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りざべま -Reservation Map-</dc:title>
  <dc:creator>寺居 滋</dc:creator>
  <cp:lastModifiedBy>寺居 滋</cp:lastModifiedBy>
  <cp:revision>118</cp:revision>
  <dcterms:created xsi:type="dcterms:W3CDTF">2024-08-05T04:41:50Z</dcterms:created>
  <dcterms:modified xsi:type="dcterms:W3CDTF">2024-08-08T08:49:38Z</dcterms:modified>
</cp:coreProperties>
</file>